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1" r:id="rId2"/>
    <p:sldId id="2562" r:id="rId3"/>
    <p:sldId id="2563" r:id="rId4"/>
    <p:sldId id="2564" r:id="rId5"/>
    <p:sldId id="2566" r:id="rId6"/>
    <p:sldId id="2567" r:id="rId7"/>
    <p:sldId id="2568" r:id="rId8"/>
    <p:sldId id="2569" r:id="rId9"/>
    <p:sldId id="2570" r:id="rId10"/>
    <p:sldId id="2571" r:id="rId11"/>
    <p:sldId id="2572" r:id="rId12"/>
    <p:sldId id="2573" r:id="rId13"/>
    <p:sldId id="2574" r:id="rId14"/>
    <p:sldId id="2575" r:id="rId15"/>
    <p:sldId id="2576" r:id="rId16"/>
    <p:sldId id="2577" r:id="rId17"/>
    <p:sldId id="2578" r:id="rId18"/>
    <p:sldId id="2579" r:id="rId19"/>
    <p:sldId id="2580" r:id="rId20"/>
    <p:sldId id="2581" r:id="rId21"/>
    <p:sldId id="2582" r:id="rId22"/>
    <p:sldId id="258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derstanding the Pulse in the Intention Space Model: Structure, Function, and Implementation" id="{ED01240B-1F86-4C08-9D0A-CE5A21D5D2DB}">
          <p14:sldIdLst>
            <p14:sldId id="2561"/>
            <p14:sldId id="2562"/>
          </p14:sldIdLst>
        </p14:section>
        <p14:section name="Defining the Pulse in the Intention Space Model" id="{0215DD3A-38C9-4ECA-909E-80F285AEA07E}">
          <p14:sldIdLst>
            <p14:sldId id="2563"/>
            <p14:sldId id="2564"/>
            <p14:sldId id="2566"/>
          </p14:sldIdLst>
        </p14:section>
        <p14:section name="The Three Core Components of a Pulse" id="{906DD3D1-9F89-4412-8DAC-94262FA1131E}">
          <p14:sldIdLst>
            <p14:sldId id="2567"/>
            <p14:sldId id="2568"/>
            <p14:sldId id="2569"/>
            <p14:sldId id="2570"/>
          </p14:sldIdLst>
        </p14:section>
        <p14:section name="Representing a Pulse: Simple and Structured Forms" id="{21E70DB4-480C-45E5-9DAC-30BE6E346129}">
          <p14:sldIdLst>
            <p14:sldId id="2571"/>
            <p14:sldId id="2572"/>
            <p14:sldId id="2573"/>
            <p14:sldId id="2574"/>
          </p14:sldIdLst>
        </p14:section>
        <p14:section name="Helper Functions for Working with Pulses" id="{466696C9-47C4-45DB-9D89-446EE96BC65A}">
          <p14:sldIdLst>
            <p14:sldId id="2575"/>
            <p14:sldId id="2576"/>
            <p14:sldId id="2577"/>
            <p14:sldId id="2578"/>
          </p14:sldIdLst>
        </p14:section>
        <p14:section name="Quick Reference and Implementation Guidelines" id="{7E8F10D0-94AC-42EB-8B42-69BA579B1E0E}">
          <p14:sldIdLst>
            <p14:sldId id="2579"/>
            <p14:sldId id="2580"/>
            <p14:sldId id="2581"/>
            <p14:sldId id="2582"/>
          </p14:sldIdLst>
        </p14:section>
        <p14:section name="Conclusion: Harnessing Pulses to Power Intentional Data Models" id="{C818006C-04B0-4969-93AD-FB8B3A042637}">
          <p14:sldIdLst>
            <p14:sldId id="25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104" d="100"/>
          <a:sy n="104" d="100"/>
        </p:scale>
        <p:origin x="1152" y="298"/>
      </p:cViewPr>
      <p:guideLst/>
    </p:cSldViewPr>
  </p:slideViewPr>
  <p:notesTextViewPr>
    <p:cViewPr>
      <p:scale>
        <a:sx n="3" d="2"/>
        <a:sy n="3" d="2"/>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A949B1-6DF6-4788-A90F-41E82C174560}" type="datetimeFigureOut">
              <a:rPr lang="en-AU" smtClean="0"/>
              <a:t>23/12/2025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2E0140-5984-4DB6-8950-68D293CAF5B6}" type="slidenum">
              <a:rPr lang="en-AU" smtClean="0"/>
              <a:t>‹#›</a:t>
            </a:fld>
            <a:endParaRPr lang="en-AU"/>
          </a:p>
        </p:txBody>
      </p:sp>
    </p:spTree>
    <p:extLst>
      <p:ext uri="{BB962C8B-B14F-4D97-AF65-F5344CB8AC3E}">
        <p14:creationId xmlns:p14="http://schemas.microsoft.com/office/powerpoint/2010/main" val="131545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Image source: AI-generated</a:t>
            </a:r>
          </a:p>
        </p:txBody>
      </p:sp>
      <p:sp>
        <p:nvSpPr>
          <p:cNvPr id="4" name="Slide Number Placeholder 3"/>
          <p:cNvSpPr>
            <a:spLocks noGrp="1"/>
          </p:cNvSpPr>
          <p:nvPr>
            <p:ph type="sldNum" sz="quarter" idx="5"/>
          </p:nvPr>
        </p:nvSpPr>
        <p:spPr/>
        <p:txBody>
          <a:bodyPr/>
          <a:lstStyle/>
          <a:p>
            <a:fld id="{8007B106-D2AB-445D-A373-DB2C857F28A4}" type="slidenum">
              <a:rPr lang="en-AU" smtClean="0"/>
              <a:t>1</a:t>
            </a:fld>
            <a:endParaRPr lang="en-AU"/>
          </a:p>
        </p:txBody>
      </p:sp>
    </p:spTree>
    <p:extLst>
      <p:ext uri="{BB962C8B-B14F-4D97-AF65-F5344CB8AC3E}">
        <p14:creationId xmlns:p14="http://schemas.microsoft.com/office/powerpoint/2010/main" val="3692256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Simple Pulse: Definition and JavaScript Example, Structured Pulse: Definition, Table Format, and Example, Best Practices for Pulse Representation</a:t>
            </a:r>
          </a:p>
        </p:txBody>
      </p:sp>
      <p:sp>
        <p:nvSpPr>
          <p:cNvPr id="4" name="Slide Number Placeholder 3"/>
          <p:cNvSpPr>
            <a:spLocks noGrp="1"/>
          </p:cNvSpPr>
          <p:nvPr>
            <p:ph type="sldNum" sz="quarter" idx="5"/>
          </p:nvPr>
        </p:nvSpPr>
        <p:spPr/>
        <p:txBody>
          <a:bodyPr/>
          <a:lstStyle/>
          <a:p>
            <a:fld id="{8007B106-D2AB-445D-A373-DB2C857F28A4}" type="slidenum">
              <a:rPr lang="en-AU" smtClean="0"/>
              <a:t>10</a:t>
            </a:fld>
            <a:endParaRPr lang="en-AU"/>
          </a:p>
        </p:txBody>
      </p:sp>
    </p:spTree>
    <p:extLst>
      <p:ext uri="{BB962C8B-B14F-4D97-AF65-F5344CB8AC3E}">
        <p14:creationId xmlns:p14="http://schemas.microsoft.com/office/powerpoint/2010/main" val="4206623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A simple pulse consists of a straightforward question-answer pair, usually represented as key-value pairs in code. For example, in JavaScript, a simple pulse can be an object with a 'prompt' property as key and a 'response' property as value. This simplicity facilitates quick implementation and is effective for cases where data complexity is minimal or unstructured.</a:t>
            </a:r>
          </a:p>
        </p:txBody>
      </p:sp>
      <p:sp>
        <p:nvSpPr>
          <p:cNvPr id="4" name="Slide Number Placeholder 3"/>
          <p:cNvSpPr>
            <a:spLocks noGrp="1"/>
          </p:cNvSpPr>
          <p:nvPr>
            <p:ph type="sldNum" sz="quarter" idx="5"/>
          </p:nvPr>
        </p:nvSpPr>
        <p:spPr/>
        <p:txBody>
          <a:bodyPr/>
          <a:lstStyle/>
          <a:p>
            <a:fld id="{8007B106-D2AB-445D-A373-DB2C857F28A4}" type="slidenum">
              <a:rPr lang="en-AU" smtClean="0"/>
              <a:t>11</a:t>
            </a:fld>
            <a:endParaRPr lang="en-AU"/>
          </a:p>
        </p:txBody>
      </p:sp>
    </p:spTree>
    <p:extLst>
      <p:ext uri="{BB962C8B-B14F-4D97-AF65-F5344CB8AC3E}">
        <p14:creationId xmlns:p14="http://schemas.microsoft.com/office/powerpoint/2010/main" val="1531741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Structured pulses encapsulate more complex data, often comprising multiple fields within the response, akin to database records or JSON objects. Representing this in a table format aids understanding by outlining each field, its data type, and purpose. Examples include email objects with fields such as 'subject', 'sender', and 'body'. This structure promotes richer semantic expression and extensibility.</a:t>
            </a:r>
          </a:p>
        </p:txBody>
      </p:sp>
      <p:sp>
        <p:nvSpPr>
          <p:cNvPr id="4" name="Slide Number Placeholder 3"/>
          <p:cNvSpPr>
            <a:spLocks noGrp="1"/>
          </p:cNvSpPr>
          <p:nvPr>
            <p:ph type="sldNum" sz="quarter" idx="5"/>
          </p:nvPr>
        </p:nvSpPr>
        <p:spPr/>
        <p:txBody>
          <a:bodyPr/>
          <a:lstStyle/>
          <a:p>
            <a:fld id="{8007B106-D2AB-445D-A373-DB2C857F28A4}" type="slidenum">
              <a:rPr lang="en-AU" smtClean="0"/>
              <a:t>12</a:t>
            </a:fld>
            <a:endParaRPr lang="en-AU"/>
          </a:p>
        </p:txBody>
      </p:sp>
    </p:spTree>
    <p:extLst>
      <p:ext uri="{BB962C8B-B14F-4D97-AF65-F5344CB8AC3E}">
        <p14:creationId xmlns:p14="http://schemas.microsoft.com/office/powerpoint/2010/main" val="66518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Best practices include maintaining clarity and consistency in data formatting, using unique and meaningful prompts, and properly structuring complex responses to avoid ambiguity. Validation and documentation are essential to ensure that pulses are interoperable across systems. Additionally, adopting language-agnostic design principles supports broad application and maintainability. 
 Image source: AI-generated</a:t>
            </a:r>
          </a:p>
        </p:txBody>
      </p:sp>
      <p:sp>
        <p:nvSpPr>
          <p:cNvPr id="4" name="Slide Number Placeholder 3"/>
          <p:cNvSpPr>
            <a:spLocks noGrp="1"/>
          </p:cNvSpPr>
          <p:nvPr>
            <p:ph type="sldNum" sz="quarter" idx="5"/>
          </p:nvPr>
        </p:nvSpPr>
        <p:spPr/>
        <p:txBody>
          <a:bodyPr/>
          <a:lstStyle/>
          <a:p>
            <a:fld id="{8007B106-D2AB-445D-A373-DB2C857F28A4}" type="slidenum">
              <a:rPr lang="en-AU" smtClean="0"/>
              <a:t>13</a:t>
            </a:fld>
            <a:endParaRPr lang="en-AU"/>
          </a:p>
        </p:txBody>
      </p:sp>
    </p:spTree>
    <p:extLst>
      <p:ext uri="{BB962C8B-B14F-4D97-AF65-F5344CB8AC3E}">
        <p14:creationId xmlns:p14="http://schemas.microsoft.com/office/powerpoint/2010/main" val="235269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Identifying Simple Vs. Structured Pulses, Extracting Simple and Field Values, Converting Structured Pulses to Objects</a:t>
            </a:r>
          </a:p>
        </p:txBody>
      </p:sp>
      <p:sp>
        <p:nvSpPr>
          <p:cNvPr id="4" name="Slide Number Placeholder 3"/>
          <p:cNvSpPr>
            <a:spLocks noGrp="1"/>
          </p:cNvSpPr>
          <p:nvPr>
            <p:ph type="sldNum" sz="quarter" idx="5"/>
          </p:nvPr>
        </p:nvSpPr>
        <p:spPr/>
        <p:txBody>
          <a:bodyPr/>
          <a:lstStyle/>
          <a:p>
            <a:fld id="{8007B106-D2AB-445D-A373-DB2C857F28A4}" type="slidenum">
              <a:rPr lang="en-AU" smtClean="0"/>
              <a:t>14</a:t>
            </a:fld>
            <a:endParaRPr lang="en-AU"/>
          </a:p>
        </p:txBody>
      </p:sp>
    </p:spTree>
    <p:extLst>
      <p:ext uri="{BB962C8B-B14F-4D97-AF65-F5344CB8AC3E}">
        <p14:creationId xmlns:p14="http://schemas.microsoft.com/office/powerpoint/2010/main" val="4169901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Helper functions can programmatically distinguish between simple and structured pulses by evaluating the data type or presence of nested structures in responses. This distinction is critical for correct processing, as simple pulses may require direct value extraction, while structured pulses need field-level access and parsing. 
 Image source: AI-generated</a:t>
            </a:r>
          </a:p>
        </p:txBody>
      </p:sp>
      <p:sp>
        <p:nvSpPr>
          <p:cNvPr id="4" name="Slide Number Placeholder 3"/>
          <p:cNvSpPr>
            <a:spLocks noGrp="1"/>
          </p:cNvSpPr>
          <p:nvPr>
            <p:ph type="sldNum" sz="quarter" idx="5"/>
          </p:nvPr>
        </p:nvSpPr>
        <p:spPr/>
        <p:txBody>
          <a:bodyPr/>
          <a:lstStyle/>
          <a:p>
            <a:fld id="{8007B106-D2AB-445D-A373-DB2C857F28A4}" type="slidenum">
              <a:rPr lang="en-AU" smtClean="0"/>
              <a:t>15</a:t>
            </a:fld>
            <a:endParaRPr lang="en-AU"/>
          </a:p>
        </p:txBody>
      </p:sp>
    </p:spTree>
    <p:extLst>
      <p:ext uri="{BB962C8B-B14F-4D97-AF65-F5344CB8AC3E}">
        <p14:creationId xmlns:p14="http://schemas.microsoft.com/office/powerpoint/2010/main" val="2344937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Extraction functions retrieve either the entire response value for simple pulses or specific fields within structured pulses. Precise extraction enables efficient data manipulation and supports downstream processing tasks such as transformation or aggregation. 
 Image source: AI-generated</a:t>
            </a:r>
          </a:p>
        </p:txBody>
      </p:sp>
      <p:sp>
        <p:nvSpPr>
          <p:cNvPr id="4" name="Slide Number Placeholder 3"/>
          <p:cNvSpPr>
            <a:spLocks noGrp="1"/>
          </p:cNvSpPr>
          <p:nvPr>
            <p:ph type="sldNum" sz="quarter" idx="5"/>
          </p:nvPr>
        </p:nvSpPr>
        <p:spPr/>
        <p:txBody>
          <a:bodyPr/>
          <a:lstStyle/>
          <a:p>
            <a:fld id="{8007B106-D2AB-445D-A373-DB2C857F28A4}" type="slidenum">
              <a:rPr lang="en-AU" smtClean="0"/>
              <a:t>16</a:t>
            </a:fld>
            <a:endParaRPr lang="en-AU"/>
          </a:p>
        </p:txBody>
      </p:sp>
    </p:spTree>
    <p:extLst>
      <p:ext uri="{BB962C8B-B14F-4D97-AF65-F5344CB8AC3E}">
        <p14:creationId xmlns:p14="http://schemas.microsoft.com/office/powerpoint/2010/main" val="3389267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Conversion functions transform raw pulse data into standardized objects or data structures compatible with application programming interfaces (APIs) and frameworks. This standardization enhances interoperability and supports extensible application logic. 
 Image source: AI-generated</a:t>
            </a:r>
          </a:p>
        </p:txBody>
      </p:sp>
      <p:sp>
        <p:nvSpPr>
          <p:cNvPr id="4" name="Slide Number Placeholder 3"/>
          <p:cNvSpPr>
            <a:spLocks noGrp="1"/>
          </p:cNvSpPr>
          <p:nvPr>
            <p:ph type="sldNum" sz="quarter" idx="5"/>
          </p:nvPr>
        </p:nvSpPr>
        <p:spPr/>
        <p:txBody>
          <a:bodyPr/>
          <a:lstStyle/>
          <a:p>
            <a:fld id="{8007B106-D2AB-445D-A373-DB2C857F28A4}" type="slidenum">
              <a:rPr lang="en-AU" smtClean="0"/>
              <a:t>17</a:t>
            </a:fld>
            <a:endParaRPr lang="en-AU"/>
          </a:p>
        </p:txBody>
      </p:sp>
    </p:spTree>
    <p:extLst>
      <p:ext uri="{BB962C8B-B14F-4D97-AF65-F5344CB8AC3E}">
        <p14:creationId xmlns:p14="http://schemas.microsoft.com/office/powerpoint/2010/main" val="2232534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Syntax Overview for Developers, Conventions for Value Types and Language-Agnostic Arrays, Practical Use Cases for Pulses in Applications</a:t>
            </a:r>
          </a:p>
        </p:txBody>
      </p:sp>
      <p:sp>
        <p:nvSpPr>
          <p:cNvPr id="4" name="Slide Number Placeholder 3"/>
          <p:cNvSpPr>
            <a:spLocks noGrp="1"/>
          </p:cNvSpPr>
          <p:nvPr>
            <p:ph type="sldNum" sz="quarter" idx="5"/>
          </p:nvPr>
        </p:nvSpPr>
        <p:spPr/>
        <p:txBody>
          <a:bodyPr/>
          <a:lstStyle/>
          <a:p>
            <a:fld id="{8007B106-D2AB-445D-A373-DB2C857F28A4}" type="slidenum">
              <a:rPr lang="en-AU" smtClean="0"/>
              <a:t>18</a:t>
            </a:fld>
            <a:endParaRPr lang="en-AU"/>
          </a:p>
        </p:txBody>
      </p:sp>
    </p:spTree>
    <p:extLst>
      <p:ext uri="{BB962C8B-B14F-4D97-AF65-F5344CB8AC3E}">
        <p14:creationId xmlns:p14="http://schemas.microsoft.com/office/powerpoint/2010/main" val="2528203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A concise syntax guide outlines the essential constructs and rules for defining and manipulating pulses, including example code snippets and common patterns. Clear syntax guidelines reduce errors and accelerate integration in developer workflows.</a:t>
            </a:r>
          </a:p>
        </p:txBody>
      </p:sp>
      <p:sp>
        <p:nvSpPr>
          <p:cNvPr id="4" name="Slide Number Placeholder 3"/>
          <p:cNvSpPr>
            <a:spLocks noGrp="1"/>
          </p:cNvSpPr>
          <p:nvPr>
            <p:ph type="sldNum" sz="quarter" idx="5"/>
          </p:nvPr>
        </p:nvSpPr>
        <p:spPr/>
        <p:txBody>
          <a:bodyPr/>
          <a:lstStyle/>
          <a:p>
            <a:fld id="{8007B106-D2AB-445D-A373-DB2C857F28A4}" type="slidenum">
              <a:rPr lang="en-AU" smtClean="0"/>
              <a:t>19</a:t>
            </a:fld>
            <a:endParaRPr lang="en-AU"/>
          </a:p>
        </p:txBody>
      </p:sp>
    </p:spTree>
    <p:extLst>
      <p:ext uri="{BB962C8B-B14F-4D97-AF65-F5344CB8AC3E}">
        <p14:creationId xmlns:p14="http://schemas.microsoft.com/office/powerpoint/2010/main" val="1042425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Defining the Pulse in the Intention Space Model
 The Three Core Components of a Pulse
 Representing a Pulse: Simple and Structured Forms
 Helper Functions for Working with Pulses
 Quick Reference and Implementation Guidelines 
 Image source: AI-generated</a:t>
            </a:r>
          </a:p>
        </p:txBody>
      </p:sp>
      <p:sp>
        <p:nvSpPr>
          <p:cNvPr id="4" name="Slide Number Placeholder 3"/>
          <p:cNvSpPr>
            <a:spLocks noGrp="1"/>
          </p:cNvSpPr>
          <p:nvPr>
            <p:ph type="sldNum" sz="quarter" idx="5"/>
          </p:nvPr>
        </p:nvSpPr>
        <p:spPr/>
        <p:txBody>
          <a:bodyPr/>
          <a:lstStyle/>
          <a:p>
            <a:fld id="{8007B106-D2AB-445D-A373-DB2C857F28A4}" type="slidenum">
              <a:rPr lang="en-AU" smtClean="0"/>
              <a:t>2</a:t>
            </a:fld>
            <a:endParaRPr lang="en-AU"/>
          </a:p>
        </p:txBody>
      </p:sp>
    </p:spTree>
    <p:extLst>
      <p:ext uri="{BB962C8B-B14F-4D97-AF65-F5344CB8AC3E}">
        <p14:creationId xmlns:p14="http://schemas.microsoft.com/office/powerpoint/2010/main" val="4082349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Standard conventions promote uniform handling of value types such as strings, numbers, and booleans, as well as multi-language compatible array structures. Adhering to these conventions improves portability and reduces integration challenges across diverse programming environments. 
 Image source: AI-generated</a:t>
            </a:r>
          </a:p>
        </p:txBody>
      </p:sp>
      <p:sp>
        <p:nvSpPr>
          <p:cNvPr id="4" name="Slide Number Placeholder 3"/>
          <p:cNvSpPr>
            <a:spLocks noGrp="1"/>
          </p:cNvSpPr>
          <p:nvPr>
            <p:ph type="sldNum" sz="quarter" idx="5"/>
          </p:nvPr>
        </p:nvSpPr>
        <p:spPr/>
        <p:txBody>
          <a:bodyPr/>
          <a:lstStyle/>
          <a:p>
            <a:fld id="{8007B106-D2AB-445D-A373-DB2C857F28A4}" type="slidenum">
              <a:rPr lang="en-AU" smtClean="0"/>
              <a:t>20</a:t>
            </a:fld>
            <a:endParaRPr lang="en-AU"/>
          </a:p>
        </p:txBody>
      </p:sp>
    </p:spTree>
    <p:extLst>
      <p:ext uri="{BB962C8B-B14F-4D97-AF65-F5344CB8AC3E}">
        <p14:creationId xmlns:p14="http://schemas.microsoft.com/office/powerpoint/2010/main" val="2207679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Pulses are instrumental across domains such as conversational AI, intent recognition, decision support systems, and dynamic data interchange. Use cases include chatbots parsing user queries, automated workflow triggers based on user intent, and adaptive user interfaces responding to input context. These practical examples demonstrate the pulse model's versatility and applicability. 
 Image source: AI-generated</a:t>
            </a:r>
          </a:p>
        </p:txBody>
      </p:sp>
      <p:sp>
        <p:nvSpPr>
          <p:cNvPr id="4" name="Slide Number Placeholder 3"/>
          <p:cNvSpPr>
            <a:spLocks noGrp="1"/>
          </p:cNvSpPr>
          <p:nvPr>
            <p:ph type="sldNum" sz="quarter" idx="5"/>
          </p:nvPr>
        </p:nvSpPr>
        <p:spPr/>
        <p:txBody>
          <a:bodyPr/>
          <a:lstStyle/>
          <a:p>
            <a:fld id="{8007B106-D2AB-445D-A373-DB2C857F28A4}" type="slidenum">
              <a:rPr lang="en-AU" smtClean="0"/>
              <a:t>21</a:t>
            </a:fld>
            <a:endParaRPr lang="en-AU"/>
          </a:p>
        </p:txBody>
      </p:sp>
    </p:spTree>
    <p:extLst>
      <p:ext uri="{BB962C8B-B14F-4D97-AF65-F5344CB8AC3E}">
        <p14:creationId xmlns:p14="http://schemas.microsoft.com/office/powerpoint/2010/main" val="3065453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summary, understanding the pulse as the fundamental unit within the Intention Space Model provides clarity on its structure and function. By mastering its core components, representations, and helper functions, developers can effectively implement pulses to create dynamic and meaningful data interactions in applications. This foundation paves the way for innovative use cases and efficient data </a:t>
            </a:r>
            <a:r>
              <a:rPr lang="en-AU" dirty="0" err="1"/>
              <a:t>modeling</a:t>
            </a:r>
            <a:r>
              <a:rPr lang="en-AU" dirty="0"/>
              <a:t>.</a:t>
            </a:r>
          </a:p>
        </p:txBody>
      </p:sp>
      <p:sp>
        <p:nvSpPr>
          <p:cNvPr id="4" name="Slide Number Placeholder 3"/>
          <p:cNvSpPr>
            <a:spLocks noGrp="1"/>
          </p:cNvSpPr>
          <p:nvPr>
            <p:ph type="sldNum" sz="quarter" idx="5"/>
          </p:nvPr>
        </p:nvSpPr>
        <p:spPr/>
        <p:txBody>
          <a:bodyPr/>
          <a:lstStyle/>
          <a:p>
            <a:fld id="{8007B106-D2AB-445D-A373-DB2C857F28A4}" type="slidenum">
              <a:rPr lang="en-AU" smtClean="0"/>
              <a:t>22</a:t>
            </a:fld>
            <a:endParaRPr lang="en-AU"/>
          </a:p>
        </p:txBody>
      </p:sp>
    </p:spTree>
    <p:extLst>
      <p:ext uri="{BB962C8B-B14F-4D97-AF65-F5344CB8AC3E}">
        <p14:creationId xmlns:p14="http://schemas.microsoft.com/office/powerpoint/2010/main" val="3604240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The Pulse as the Smallest Unit of Data, Purpose and Role Within the Intention Space Model, Composition as a Question-and-Answer Pair</a:t>
            </a:r>
          </a:p>
        </p:txBody>
      </p:sp>
      <p:sp>
        <p:nvSpPr>
          <p:cNvPr id="4" name="Slide Number Placeholder 3"/>
          <p:cNvSpPr>
            <a:spLocks noGrp="1"/>
          </p:cNvSpPr>
          <p:nvPr>
            <p:ph type="sldNum" sz="quarter" idx="5"/>
          </p:nvPr>
        </p:nvSpPr>
        <p:spPr/>
        <p:txBody>
          <a:bodyPr/>
          <a:lstStyle/>
          <a:p>
            <a:fld id="{8007B106-D2AB-445D-A373-DB2C857F28A4}" type="slidenum">
              <a:rPr lang="en-AU" smtClean="0"/>
              <a:t>3</a:t>
            </a:fld>
            <a:endParaRPr lang="en-AU"/>
          </a:p>
        </p:txBody>
      </p:sp>
    </p:spTree>
    <p:extLst>
      <p:ext uri="{BB962C8B-B14F-4D97-AF65-F5344CB8AC3E}">
        <p14:creationId xmlns:p14="http://schemas.microsoft.com/office/powerpoint/2010/main" val="2070304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Within the Intention Space Model, the pulse is recognized as the smallest indivisible unit of data, acting as the atomic element that carries information. This conceptualization enables granular analysis and processing of intentions, similar to how bytes represent data at the lowest level in computing. Understanding the pulse as a base unit ensures clarity in data hierarchy and supports scalable and modular model designs. 
 Image source: AI-generated</a:t>
            </a:r>
          </a:p>
        </p:txBody>
      </p:sp>
      <p:sp>
        <p:nvSpPr>
          <p:cNvPr id="4" name="Slide Number Placeholder 3"/>
          <p:cNvSpPr>
            <a:spLocks noGrp="1"/>
          </p:cNvSpPr>
          <p:nvPr>
            <p:ph type="sldNum" sz="quarter" idx="5"/>
          </p:nvPr>
        </p:nvSpPr>
        <p:spPr/>
        <p:txBody>
          <a:bodyPr/>
          <a:lstStyle/>
          <a:p>
            <a:fld id="{8007B106-D2AB-445D-A373-DB2C857F28A4}" type="slidenum">
              <a:rPr lang="en-AU" smtClean="0"/>
              <a:t>4</a:t>
            </a:fld>
            <a:endParaRPr lang="en-AU"/>
          </a:p>
        </p:txBody>
      </p:sp>
    </p:spTree>
    <p:extLst>
      <p:ext uri="{BB962C8B-B14F-4D97-AF65-F5344CB8AC3E}">
        <p14:creationId xmlns:p14="http://schemas.microsoft.com/office/powerpoint/2010/main" val="1326743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Each pulse is composed as a question-and-answer pair, a format that mirrors natural human communication and decision-making processes. The question acts as a prompt or identifier for the data sought, while the answer provides the corresponding value or dataset. This pairing supports clarity and efficiency in intention mapping and semantics, enabling structured and understandable data exchanges within the Intention Space Model. 
 Image source: AI-generated</a:t>
            </a:r>
          </a:p>
        </p:txBody>
      </p:sp>
      <p:sp>
        <p:nvSpPr>
          <p:cNvPr id="4" name="Slide Number Placeholder 3"/>
          <p:cNvSpPr>
            <a:spLocks noGrp="1"/>
          </p:cNvSpPr>
          <p:nvPr>
            <p:ph type="sldNum" sz="quarter" idx="5"/>
          </p:nvPr>
        </p:nvSpPr>
        <p:spPr/>
        <p:txBody>
          <a:bodyPr/>
          <a:lstStyle/>
          <a:p>
            <a:fld id="{8007B106-D2AB-445D-A373-DB2C857F28A4}" type="slidenum">
              <a:rPr lang="en-AU" smtClean="0"/>
              <a:t>5</a:t>
            </a:fld>
            <a:endParaRPr lang="en-AU"/>
          </a:p>
        </p:txBody>
      </p:sp>
    </p:spTree>
    <p:extLst>
      <p:ext uri="{BB962C8B-B14F-4D97-AF65-F5344CB8AC3E}">
        <p14:creationId xmlns:p14="http://schemas.microsoft.com/office/powerpoint/2010/main" val="3327600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Prompt: Unique Identifier for the Data, Response: Actual Value(s) or Structured Dataset, Trivalence: Usage Flag Meanings (Y, N, UN)</a:t>
            </a:r>
          </a:p>
        </p:txBody>
      </p:sp>
      <p:sp>
        <p:nvSpPr>
          <p:cNvPr id="4" name="Slide Number Placeholder 3"/>
          <p:cNvSpPr>
            <a:spLocks noGrp="1"/>
          </p:cNvSpPr>
          <p:nvPr>
            <p:ph type="sldNum" sz="quarter" idx="5"/>
          </p:nvPr>
        </p:nvSpPr>
        <p:spPr/>
        <p:txBody>
          <a:bodyPr/>
          <a:lstStyle/>
          <a:p>
            <a:fld id="{8007B106-D2AB-445D-A373-DB2C857F28A4}" type="slidenum">
              <a:rPr lang="en-AU" smtClean="0"/>
              <a:t>6</a:t>
            </a:fld>
            <a:endParaRPr lang="en-AU"/>
          </a:p>
        </p:txBody>
      </p:sp>
    </p:spTree>
    <p:extLst>
      <p:ext uri="{BB962C8B-B14F-4D97-AF65-F5344CB8AC3E}">
        <p14:creationId xmlns:p14="http://schemas.microsoft.com/office/powerpoint/2010/main" val="1546685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The prompt functions as a unique identifier or key that labels the pulse's question component. It enables precise targeting and retrieval of data within databases or models and ensures that each pulse can be distinctly referenced. This uniqueness prevents data collisions and supports efficient indexing, enhancing data integrity and ease of use in complex intention-driven systems.</a:t>
            </a:r>
          </a:p>
        </p:txBody>
      </p:sp>
      <p:sp>
        <p:nvSpPr>
          <p:cNvPr id="4" name="Slide Number Placeholder 3"/>
          <p:cNvSpPr>
            <a:spLocks noGrp="1"/>
          </p:cNvSpPr>
          <p:nvPr>
            <p:ph type="sldNum" sz="quarter" idx="5"/>
          </p:nvPr>
        </p:nvSpPr>
        <p:spPr/>
        <p:txBody>
          <a:bodyPr/>
          <a:lstStyle/>
          <a:p>
            <a:fld id="{8007B106-D2AB-445D-A373-DB2C857F28A4}" type="slidenum">
              <a:rPr lang="en-AU" smtClean="0"/>
              <a:t>7</a:t>
            </a:fld>
            <a:endParaRPr lang="en-AU"/>
          </a:p>
        </p:txBody>
      </p:sp>
    </p:spTree>
    <p:extLst>
      <p:ext uri="{BB962C8B-B14F-4D97-AF65-F5344CB8AC3E}">
        <p14:creationId xmlns:p14="http://schemas.microsoft.com/office/powerpoint/2010/main" val="15536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The response embodies the data or information returned corresponding to the prompt, which may be a simple value or a complex, structured dataset. This flexibility allows pulses to represent various data types including strings, numbers, or arrays, fulfilling diverse application needs. Structured datasets enable richer semantic content, allowing advanced reasoning and processing within the model. 
 Image source: AI-generated</a:t>
            </a:r>
          </a:p>
        </p:txBody>
      </p:sp>
      <p:sp>
        <p:nvSpPr>
          <p:cNvPr id="4" name="Slide Number Placeholder 3"/>
          <p:cNvSpPr>
            <a:spLocks noGrp="1"/>
          </p:cNvSpPr>
          <p:nvPr>
            <p:ph type="sldNum" sz="quarter" idx="5"/>
          </p:nvPr>
        </p:nvSpPr>
        <p:spPr/>
        <p:txBody>
          <a:bodyPr/>
          <a:lstStyle/>
          <a:p>
            <a:fld id="{8007B106-D2AB-445D-A373-DB2C857F28A4}" type="slidenum">
              <a:rPr lang="en-AU" smtClean="0"/>
              <a:t>8</a:t>
            </a:fld>
            <a:endParaRPr lang="en-AU"/>
          </a:p>
        </p:txBody>
      </p:sp>
    </p:spTree>
    <p:extLst>
      <p:ext uri="{BB962C8B-B14F-4D97-AF65-F5344CB8AC3E}">
        <p14:creationId xmlns:p14="http://schemas.microsoft.com/office/powerpoint/2010/main" val="271829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Trivalence introduces a three-valued logic flag into pulses — typically 'Yes', 'No', or 'Unknown' — to clarify the status or usage of the pulse data. This approach provides nuanced handling of data presence and intent clarity, allowing systems to differentiate between confirmed, negated, or indeterminate inputs. This feature supports robust decision-making workflows in situations of incomplete or conflicting data. 
 Image source: AI-generated</a:t>
            </a:r>
          </a:p>
        </p:txBody>
      </p:sp>
      <p:sp>
        <p:nvSpPr>
          <p:cNvPr id="4" name="Slide Number Placeholder 3"/>
          <p:cNvSpPr>
            <a:spLocks noGrp="1"/>
          </p:cNvSpPr>
          <p:nvPr>
            <p:ph type="sldNum" sz="quarter" idx="5"/>
          </p:nvPr>
        </p:nvSpPr>
        <p:spPr/>
        <p:txBody>
          <a:bodyPr/>
          <a:lstStyle/>
          <a:p>
            <a:fld id="{8007B106-D2AB-445D-A373-DB2C857F28A4}" type="slidenum">
              <a:rPr lang="en-AU" smtClean="0"/>
              <a:t>9</a:t>
            </a:fld>
            <a:endParaRPr lang="en-AU"/>
          </a:p>
        </p:txBody>
      </p:sp>
    </p:spTree>
    <p:extLst>
      <p:ext uri="{BB962C8B-B14F-4D97-AF65-F5344CB8AC3E}">
        <p14:creationId xmlns:p14="http://schemas.microsoft.com/office/powerpoint/2010/main" val="1607501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2999" y="5172773"/>
            <a:ext cx="9906001" cy="770827"/>
          </a:xfrm>
        </p:spPr>
        <p:txBody>
          <a:bodyPr vert="horz" lIns="91440" tIns="45720" rIns="91440" bIns="45720" rtlCol="0" anchor="t">
            <a:normAutofit/>
          </a:bodyPr>
          <a:lstStyle>
            <a:lvl1pPr>
              <a:defRPr lang="en-US" sz="5400" dirty="0">
                <a:latin typeface="+mj-lt"/>
                <a:cs typeface="Mongolian Baiti" panose="03000500000000000000" pitchFamily="66" charset="0"/>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2999" y="4600446"/>
            <a:ext cx="9906001" cy="398304"/>
          </a:xfrm>
        </p:spPr>
        <p:txBody>
          <a:bodyPr vert="horz" lIns="91440" tIns="45720" rIns="91440" bIns="45720" rtlCol="0" anchor="b">
            <a:normAutofit/>
          </a:bodyPr>
          <a:lstStyle>
            <a:lvl1pPr marL="0" indent="0">
              <a:buNone/>
              <a:defRPr lang="en-US" sz="2000" b="1" i="0" dirty="0">
                <a:solidFill>
                  <a:schemeClr val="accent1"/>
                </a:solidFill>
                <a:latin typeface="+mn-lt"/>
              </a:defRPr>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1143001" y="685800"/>
            <a:ext cx="9906000" cy="3716559"/>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lvl1pPr>
              <a:defRPr sz="1000"/>
            </a:lvl1pPr>
          </a:lstStyle>
          <a:p>
            <a:endParaRPr lang="en-US" sz="1000"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lvl1pPr>
              <a:defRPr sz="1000"/>
            </a:lvl1pPr>
          </a:lstStyle>
          <a:p>
            <a:fld id="{2953A48D-8978-4B7F-8BA5-7DDC44F9988C}" type="datetime1">
              <a:rPr lang="en-US" smtClean="0"/>
              <a:t>12/23/2025</a:t>
            </a:fld>
            <a:endParaRPr lang="en-US" sz="1000" dirty="0"/>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lvl1pPr>
              <a:defRPr sz="1000"/>
            </a:lvl1pPr>
          </a:lstStyle>
          <a:p>
            <a:fld id="{AEAA3239-9EA4-4A65-A281-97F994456D9F}" type="slidenum">
              <a:rPr lang="en-US" smtClean="0"/>
              <a:pPr/>
              <a:t>‹#›</a:t>
            </a:fld>
            <a:endParaRPr lang="en-US" sz="1000" dirty="0"/>
          </a:p>
        </p:txBody>
      </p:sp>
      <p:cxnSp>
        <p:nvCxnSpPr>
          <p:cNvPr id="4" name="Straight Connector 3">
            <a:extLst>
              <a:ext uri="{FF2B5EF4-FFF2-40B4-BE49-F238E27FC236}">
                <a16:creationId xmlns:a16="http://schemas.microsoft.com/office/drawing/2014/main" id="{B2008A96-F52F-AB95-8185-940BB21AA15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79871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b">
            <a:normAutofit/>
          </a:bodyPr>
          <a:lstStyle>
            <a:lvl1pPr>
              <a:defRPr lang="en-US" sz="7400" dirty="0">
                <a:solidFill>
                  <a:schemeClr val="accent1"/>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F4D7CA4D-0419-44B1-A572-E2F0F89C5403}" type="datetime1">
              <a:rPr lang="en-US" smtClean="0"/>
              <a:t>12/23/2025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a:lstStyle>
            <a:lvl1pPr>
              <a:defRPr>
                <a:solidFill>
                  <a:schemeClr val="accent1"/>
                </a:solidFill>
              </a:defRPr>
            </a:lvl1pPr>
          </a:lstStyle>
          <a:p>
            <a:fld id="{AEAA3239-9EA4-4A65-A281-97F994456D9F}" type="slidenum">
              <a:rPr lang="en-US" smtClean="0"/>
              <a:pPr/>
              <a:t>‹#›</a:t>
            </a:fld>
            <a:endParaRPr lang="en-US" dirty="0"/>
          </a:p>
        </p:txBody>
      </p:sp>
      <p:cxnSp>
        <p:nvCxnSpPr>
          <p:cNvPr id="7" name="Straight Connector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6145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ctr">
            <a:normAutofit/>
          </a:bodyPr>
          <a:lstStyle>
            <a:lvl1pPr>
              <a:defRPr lang="en-US" sz="7400" dirty="0">
                <a:solidFill>
                  <a:schemeClr val="bg1"/>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3E86A8F3-65F3-4EB9-869C-76CEE4BDD77C}" type="datetime1">
              <a:rPr lang="en-US" smtClean="0"/>
              <a:t>12/23/2025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a:lstStyle>
            <a:lvl1pPr>
              <a:defRPr>
                <a:solidFill>
                  <a:schemeClr val="accent1"/>
                </a:solidFill>
              </a:defRPr>
            </a:lvl1pPr>
          </a:lstStyle>
          <a:p>
            <a:fld id="{AEAA3239-9EA4-4A65-A281-97F994456D9F}" type="slidenum">
              <a:rPr lang="en-US" smtClean="0"/>
              <a:pPr/>
              <a:t>‹#›</a:t>
            </a:fld>
            <a:endParaRPr lang="en-US" dirty="0"/>
          </a:p>
        </p:txBody>
      </p:sp>
      <p:cxnSp>
        <p:nvCxnSpPr>
          <p:cNvPr id="7" name="Straight Connector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4246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143000" y="685800"/>
            <a:ext cx="4343400" cy="5257800"/>
          </a:xfrm>
        </p:spPr>
        <p:txBody>
          <a:bodyPr anchor="ctr">
            <a:normAutofit/>
          </a:bodyPr>
          <a:lstStyle>
            <a:lvl1pPr>
              <a:defRPr sz="36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096000" y="685801"/>
            <a:ext cx="4953000" cy="5257800"/>
          </a:xfrm>
        </p:spPr>
        <p:txBody>
          <a:bodyPr anchor="ctr">
            <a:normAutofit/>
          </a:bodyPr>
          <a:lstStyle>
            <a:lvl1pPr marL="457200" indent="-457200">
              <a:buClr>
                <a:schemeClr val="accent1"/>
              </a:buClr>
              <a:buFont typeface="+mj-lt"/>
              <a:buAutoNum type="arabicPeriod"/>
              <a:defRPr sz="1800"/>
            </a:lvl1pPr>
            <a:lvl2pPr marL="685800" indent="-457200">
              <a:buClr>
                <a:schemeClr val="accent1"/>
              </a:buClr>
              <a:buFont typeface="+mj-lt"/>
              <a:buAutoNum type="arabicPeriod"/>
              <a:defRPr sz="1800"/>
            </a:lvl2pPr>
            <a:lvl3pPr marL="800100" indent="-342900">
              <a:buClr>
                <a:schemeClr val="accent1"/>
              </a:buClr>
              <a:buFont typeface="+mj-lt"/>
              <a:buAutoNum type="arabicPeriod"/>
              <a:defRPr sz="1800"/>
            </a:lvl3pPr>
            <a:lvl4pPr marL="1028700" indent="-342900">
              <a:buClr>
                <a:schemeClr val="accent1"/>
              </a:buClr>
              <a:buFont typeface="+mj-lt"/>
              <a:buAutoNum type="arabicPeriod"/>
              <a:defRPr sz="1800"/>
            </a:lvl4pPr>
            <a:lvl5pPr marL="1257300" indent="-342900">
              <a:buClr>
                <a:schemeClr val="accent1"/>
              </a:buClr>
              <a:buFont typeface="+mj-lt"/>
              <a:buAutoNum type="arabi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10058401" y="6400800"/>
            <a:ext cx="990599" cy="457200"/>
          </a:xfrm>
        </p:spPr>
        <p:txBody>
          <a:bodyPr/>
          <a:lstStyle/>
          <a:p>
            <a:fld id="{8B41A39F-C131-47B8-AEC1-526A80C18BBA}" type="datetime1">
              <a:rPr lang="en-US" smtClean="0"/>
              <a:t>12/23/2025</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8" name="Straight Connector 7">
            <a:extLst>
              <a:ext uri="{FF2B5EF4-FFF2-40B4-BE49-F238E27FC236}">
                <a16:creationId xmlns:a16="http://schemas.microsoft.com/office/drawing/2014/main" id="{CEEAC3E4-34A4-BAF1-4CEC-F3578B7F260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395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5132492" y="685800"/>
            <a:ext cx="5916508" cy="1705362"/>
          </a:xfrm>
        </p:spPr>
        <p:txBody>
          <a:bodyPr anchor="b">
            <a:normAutofit/>
          </a:bodyPr>
          <a:lstStyle>
            <a:lvl1pPr>
              <a:defRPr sz="3600"/>
            </a:lvl1pPr>
          </a:lstStyle>
          <a:p>
            <a:r>
              <a:rPr lang="en-US" dirty="0"/>
              <a:t>Click to edit Master title style</a:t>
            </a:r>
          </a:p>
        </p:txBody>
      </p:sp>
      <p:sp>
        <p:nvSpPr>
          <p:cNvPr id="10" name="Picture Placeholder 9">
            <a:extLst>
              <a:ext uri="{FF2B5EF4-FFF2-40B4-BE49-F238E27FC236}">
                <a16:creationId xmlns:a16="http://schemas.microsoft.com/office/drawing/2014/main" id="{DD26684C-23E4-F6A1-5A03-70AE7BEA72CA}"/>
              </a:ext>
            </a:extLst>
          </p:cNvPr>
          <p:cNvSpPr>
            <a:spLocks noGrp="1"/>
          </p:cNvSpPr>
          <p:nvPr>
            <p:ph type="pic" sz="quarter" idx="14" hasCustomPrompt="1"/>
          </p:nvPr>
        </p:nvSpPr>
        <p:spPr>
          <a:xfrm>
            <a:off x="1143000" y="685800"/>
            <a:ext cx="327747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132493" y="2574043"/>
            <a:ext cx="5916507" cy="3369557"/>
          </a:xfrm>
        </p:spPr>
        <p:txBody>
          <a:bodyPr>
            <a:normAutofit/>
          </a:bodyPr>
          <a:lstStyle>
            <a:lvl1pPr marL="457200" indent="-457200">
              <a:buClr>
                <a:schemeClr val="accent1"/>
              </a:buClr>
              <a:buFont typeface="+mj-lt"/>
              <a:buAutoNum type="arabicPeriod"/>
              <a:defRPr sz="1800"/>
            </a:lvl1pPr>
            <a:lvl2pPr marL="571500" indent="-342900">
              <a:buClr>
                <a:schemeClr val="accent1"/>
              </a:buClr>
              <a:buFont typeface="+mj-lt"/>
              <a:buAutoNum type="arabicPeriod"/>
              <a:defRPr sz="1800"/>
            </a:lvl2pPr>
            <a:lvl3pPr marL="800100" indent="-342900">
              <a:buClr>
                <a:schemeClr val="accent1"/>
              </a:buClr>
              <a:buFont typeface="+mj-lt"/>
              <a:buAutoNum type="arabicPeriod"/>
              <a:defRPr sz="1800"/>
            </a:lvl3pPr>
            <a:lvl4pPr marL="1028700" indent="-342900">
              <a:buClr>
                <a:schemeClr val="accent1"/>
              </a:buClr>
              <a:buFont typeface="+mj-lt"/>
              <a:buAutoNum type="arabicPeriod"/>
              <a:defRPr sz="1800"/>
            </a:lvl4pPr>
            <a:lvl5pPr>
              <a:buClr>
                <a:schemeClr val="accent1"/>
              </a:buClr>
              <a:buFont typeface="+mj-lt"/>
              <a:buAutoNum type="arabi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152400" y="6400800"/>
            <a:ext cx="5943600" cy="457200"/>
          </a:xfrm>
        </p:spPr>
        <p:txBody>
          <a:bodyPr/>
          <a:lstStyle/>
          <a:p>
            <a:endParaRPr lang="en-US" dirty="0"/>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10058400" y="6400800"/>
            <a:ext cx="990600" cy="457200"/>
          </a:xfrm>
        </p:spPr>
        <p:txBody>
          <a:bodyPr/>
          <a:lstStyle/>
          <a:p>
            <a:fld id="{A877CDC7-E2DA-405F-BDB4-4ED43CAA16E6}" type="datetime1">
              <a:rPr lang="en-US" smtClean="0"/>
              <a:t>12/23/2025</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049000" y="6400800"/>
            <a:ext cx="990600" cy="457200"/>
          </a:xfrm>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88522FD4-D873-5880-85CA-81907402906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838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095FE81-352A-04EE-D805-C0A4E238235A}"/>
              </a:ext>
            </a:extLst>
          </p:cNvPr>
          <p:cNvSpPr>
            <a:spLocks noGrp="1"/>
          </p:cNvSpPr>
          <p:nvPr>
            <p:ph type="title"/>
          </p:nvPr>
        </p:nvSpPr>
        <p:spPr>
          <a:xfrm>
            <a:off x="1143001" y="2438397"/>
            <a:ext cx="6623435" cy="1156423"/>
          </a:xfrm>
        </p:spPr>
        <p:txBody>
          <a:bodyPr anchor="b"/>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25ECE14C-6B0B-4298-B34D-766A34529CDF}" type="datetime1">
              <a:rPr lang="en-US" smtClean="0"/>
              <a:t>12/23/2025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D8EE849E-3DB2-6D09-829E-63D97DAF47A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7">
            <a:extLst>
              <a:ext uri="{FF2B5EF4-FFF2-40B4-BE49-F238E27FC236}">
                <a16:creationId xmlns:a16="http://schemas.microsoft.com/office/drawing/2014/main" id="{53380E56-1E9F-BBE4-3737-14FD20DDE33F}"/>
              </a:ext>
            </a:extLst>
          </p:cNvPr>
          <p:cNvSpPr>
            <a:spLocks noGrp="1"/>
          </p:cNvSpPr>
          <p:nvPr>
            <p:ph sz="quarter" idx="14"/>
          </p:nvPr>
        </p:nvSpPr>
        <p:spPr>
          <a:xfrm>
            <a:off x="1143000" y="3777702"/>
            <a:ext cx="4659735" cy="1632498"/>
          </a:xfrm>
        </p:spPr>
        <p:txBody>
          <a:bodyPr/>
          <a:lstStyle>
            <a:lvl1pPr>
              <a:spcBef>
                <a:spcPts val="0"/>
              </a:spcBef>
              <a:buNone/>
              <a:defRPr/>
            </a:lvl1pPr>
            <a:lvl2pPr>
              <a:spcBef>
                <a:spcPts val="0"/>
              </a:spcBef>
              <a:buNone/>
              <a:defRPr/>
            </a:lvl2pPr>
            <a:lvl3pPr>
              <a:spcBef>
                <a:spcPts val="0"/>
              </a:spcBef>
              <a:buNone/>
              <a:defRPr/>
            </a:lvl3pPr>
            <a:lvl4pPr>
              <a:spcBef>
                <a:spcPts val="0"/>
              </a:spcBef>
              <a:buNone/>
              <a:defRPr/>
            </a:lvl4pPr>
            <a:lvl5pPr>
              <a:spcBef>
                <a:spcPts val="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36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685800"/>
            <a:ext cx="3506558" cy="3456894"/>
          </a:xfrm>
        </p:spPr>
        <p:txBody>
          <a:bodyPr anchor="t">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02777" y="685800"/>
            <a:ext cx="4956175" cy="3461212"/>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D76CF820-C7DB-421D-8FD6-C430A9B1C2AC}" type="datetime1">
              <a:rPr lang="en-US" smtClean="0"/>
              <a:t>12/23/2025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6F077C1-74FA-7247-9C7C-6A14D1FE584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631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62471" y="2102780"/>
            <a:ext cx="3923455" cy="3840819"/>
          </a:xfrm>
        </p:spPr>
        <p:txBody>
          <a:bodyPr anchor="t">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797941" y="685800"/>
            <a:ext cx="5251059" cy="52578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F0E63EA5-332D-4604-BD2D-34B00B234EDE}" type="datetime1">
              <a:rPr lang="en-US" smtClean="0"/>
              <a:t>12/23/2025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60DACAA-0808-2D60-12F2-52C968353E1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1590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1" y="702859"/>
            <a:ext cx="3048000" cy="5219330"/>
          </a:xfrm>
        </p:spPr>
        <p:txBody>
          <a:bodyPr anchor="b">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928417" y="724270"/>
            <a:ext cx="6120583" cy="521933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05145CA3-1D95-48B1-8239-73BFDAEAE6AF}" type="datetime1">
              <a:rPr lang="en-US" smtClean="0"/>
              <a:t>12/23/2025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103579D9-BC9D-2B0D-42FA-B8F3791ECB8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5859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707549"/>
            <a:ext cx="2590800" cy="5236051"/>
          </a:xfrm>
        </p:spPr>
        <p:txBody>
          <a:bodyPr anchor="b">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45817" y="708184"/>
            <a:ext cx="6603184" cy="5235416"/>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1B80F9BF-B0F8-4A9E-9210-E35AD48EB15E}" type="datetime1">
              <a:rPr lang="en-US" smtClean="0"/>
              <a:t>12/23/2025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92C2954-C801-2F12-6B41-2D0F2CDE902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8894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31931" y="719137"/>
            <a:ext cx="2717068" cy="1858941"/>
          </a:xfrm>
        </p:spPr>
        <p:txBody>
          <a:bodyPr anchor="t"/>
          <a:lstStyle/>
          <a:p>
            <a:r>
              <a:rPr lang="en-US"/>
              <a:t>Click to edit Master title style</a:t>
            </a:r>
            <a:endParaRPr lang="en-US" dirty="0"/>
          </a:p>
        </p:txBody>
      </p:sp>
      <p:sp>
        <p:nvSpPr>
          <p:cNvPr id="10" name="Picture Placeholder 9">
            <a:extLst>
              <a:ext uri="{FF2B5EF4-FFF2-40B4-BE49-F238E27FC236}">
                <a16:creationId xmlns:a16="http://schemas.microsoft.com/office/drawing/2014/main" id="{3CA946DA-5AE8-39E2-3ADD-B8F06308C1C6}"/>
              </a:ext>
            </a:extLst>
          </p:cNvPr>
          <p:cNvSpPr>
            <a:spLocks noGrp="1"/>
          </p:cNvSpPr>
          <p:nvPr>
            <p:ph type="pic" sz="quarter" idx="13" hasCustomPrompt="1"/>
          </p:nvPr>
        </p:nvSpPr>
        <p:spPr>
          <a:xfrm>
            <a:off x="1143000" y="685800"/>
            <a:ext cx="647691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6957" y="2793033"/>
            <a:ext cx="2717068" cy="2833042"/>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0800"/>
            <a:ext cx="5943600" cy="457200"/>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48450" y="6400800"/>
            <a:ext cx="995575" cy="457200"/>
          </a:xfrm>
        </p:spPr>
        <p:txBody>
          <a:bodyPr/>
          <a:lstStyle>
            <a:lvl1pPr>
              <a:defRPr>
                <a:solidFill>
                  <a:schemeClr val="tx1"/>
                </a:solidFill>
                <a:effectLst/>
              </a:defRPr>
            </a:lvl1pPr>
          </a:lstStyle>
          <a:p>
            <a:fld id="{7030F05D-1D3B-4C2E-9FFA-DE29ED956270}" type="datetime1">
              <a:rPr lang="en-US" smtClean="0"/>
              <a:t>12/23/2025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4025" y="6400800"/>
            <a:ext cx="995575"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1AC5C24-4394-5215-8F84-119942C28BC5}"/>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078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142999" y="1905008"/>
            <a:ext cx="9906001" cy="4038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676A767-B18A-4D25-AB71-95C362FFA6CA}" type="datetime1">
              <a:rPr lang="en-US" smtClean="0"/>
              <a:t>12/23/2025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1E99ED41-DFA2-8D2F-7F31-B856DB6B81A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1857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5801"/>
            <a:ext cx="2717067" cy="1892277"/>
          </a:xfrm>
        </p:spPr>
        <p:txBody>
          <a:bodyPr anchor="t"/>
          <a:lstStyle/>
          <a:p>
            <a:r>
              <a:rPr lang="en-US" dirty="0"/>
              <a:t>Click to edit Master title style</a:t>
            </a:r>
          </a:p>
        </p:txBody>
      </p:sp>
      <p:sp>
        <p:nvSpPr>
          <p:cNvPr id="11" name="Content Placeholder 7">
            <a:extLst>
              <a:ext uri="{FF2B5EF4-FFF2-40B4-BE49-F238E27FC236}">
                <a16:creationId xmlns:a16="http://schemas.microsoft.com/office/drawing/2014/main" id="{B3FABB3D-30D3-4F01-12AE-0D7193700279}"/>
              </a:ext>
            </a:extLst>
          </p:cNvPr>
          <p:cNvSpPr>
            <a:spLocks noGrp="1"/>
          </p:cNvSpPr>
          <p:nvPr>
            <p:ph sz="quarter" idx="16"/>
          </p:nvPr>
        </p:nvSpPr>
        <p:spPr>
          <a:xfrm>
            <a:off x="1143000" y="2793033"/>
            <a:ext cx="2717068" cy="2833042"/>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9">
            <a:extLst>
              <a:ext uri="{FF2B5EF4-FFF2-40B4-BE49-F238E27FC236}">
                <a16:creationId xmlns:a16="http://schemas.microsoft.com/office/drawing/2014/main" id="{DF247FF5-7041-6BAC-2B24-D38B5823FDD0}"/>
              </a:ext>
            </a:extLst>
          </p:cNvPr>
          <p:cNvSpPr>
            <a:spLocks noGrp="1"/>
          </p:cNvSpPr>
          <p:nvPr>
            <p:ph type="pic" sz="quarter" idx="15" hasCustomPrompt="1"/>
          </p:nvPr>
        </p:nvSpPr>
        <p:spPr>
          <a:xfrm>
            <a:off x="4572085" y="685800"/>
            <a:ext cx="647691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0" y="6400800"/>
            <a:ext cx="5943600" cy="457200"/>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399" y="6400800"/>
            <a:ext cx="990600" cy="457200"/>
          </a:xfrm>
        </p:spPr>
        <p:txBody>
          <a:bodyPr/>
          <a:lstStyle>
            <a:lvl1pPr>
              <a:defRPr>
                <a:solidFill>
                  <a:schemeClr val="tx1"/>
                </a:solidFill>
                <a:effectLst/>
              </a:defRPr>
            </a:lvl1pPr>
          </a:lstStyle>
          <a:p>
            <a:fld id="{1B2FE6D2-B81D-4429-A41B-DCED2913EA16}" type="datetime1">
              <a:rPr lang="en-US" smtClean="0"/>
              <a:t>12/23/2025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600" cy="457200"/>
          </a:xfrm>
        </p:spPr>
        <p:txBody>
          <a:bodyPr/>
          <a:lstStyle/>
          <a:p>
            <a:fld id="{AEAA3239-9EA4-4A65-A281-97F994456D9F}" type="slidenum">
              <a:rPr lang="en-US" smtClean="0"/>
              <a:t>‹#›</a:t>
            </a:fld>
            <a:endParaRPr lang="en-US" dirty="0"/>
          </a:p>
        </p:txBody>
      </p:sp>
      <p:cxnSp>
        <p:nvCxnSpPr>
          <p:cNvPr id="4" name="Straight Connector 3">
            <a:extLst>
              <a:ext uri="{FF2B5EF4-FFF2-40B4-BE49-F238E27FC236}">
                <a16:creationId xmlns:a16="http://schemas.microsoft.com/office/drawing/2014/main" id="{722B7EA7-2EEF-FFC6-041D-2A5C4363724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3954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7762" y="4495800"/>
            <a:ext cx="3209368" cy="1447800"/>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799"/>
            <a:ext cx="9901238" cy="359504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572087" y="4495800"/>
            <a:ext cx="6476914" cy="1430536"/>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2A986E4C-26E7-40BC-8DDD-DE3A2F7C8B9D}" type="datetime1">
              <a:rPr lang="en-US" smtClean="0"/>
              <a:t>12/23/2025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9A47364-66B2-3B4D-6600-100245734C9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003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417489" y="685799"/>
            <a:ext cx="3620525" cy="927545"/>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800"/>
            <a:ext cx="556260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417617" y="1828299"/>
            <a:ext cx="3620524" cy="411530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10036428" y="6400800"/>
            <a:ext cx="1001586" cy="457200"/>
          </a:xfrm>
        </p:spPr>
        <p:txBody>
          <a:bodyPr/>
          <a:lstStyle/>
          <a:p>
            <a:fld id="{F14D5DAB-1E00-43FC-9445-DAAD2ACAC73A}" type="datetime1">
              <a:rPr lang="en-US" smtClean="0"/>
              <a:t>12/23/2025</a:t>
            </a:fld>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038014" y="6400800"/>
            <a:ext cx="1001586"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A7BBF56-9F54-91F7-8B07-3836137799C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1142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2999" y="685800"/>
            <a:ext cx="3620524" cy="927544"/>
          </a:xfrm>
        </p:spPr>
        <p:txBody>
          <a:bodyPr anchor="t">
            <a:normAutofit/>
          </a:bodyPr>
          <a:lstStyle>
            <a:lvl1pPr>
              <a:defRPr sz="3600"/>
            </a:lvl1pPr>
          </a:lstStyle>
          <a:p>
            <a:r>
              <a:rPr lang="en-US" dirty="0"/>
              <a:t>Click to edit Master title style</a:t>
            </a:r>
          </a:p>
        </p:txBody>
      </p:sp>
      <p:sp>
        <p:nvSpPr>
          <p:cNvPr id="7" name="Content Placeholder 7">
            <a:extLst>
              <a:ext uri="{FF2B5EF4-FFF2-40B4-BE49-F238E27FC236}">
                <a16:creationId xmlns:a16="http://schemas.microsoft.com/office/drawing/2014/main" id="{A46DECC9-7986-BB68-7725-C840C27A8E91}"/>
              </a:ext>
            </a:extLst>
          </p:cNvPr>
          <p:cNvSpPr>
            <a:spLocks noGrp="1"/>
          </p:cNvSpPr>
          <p:nvPr>
            <p:ph sz="quarter" idx="18"/>
          </p:nvPr>
        </p:nvSpPr>
        <p:spPr>
          <a:xfrm>
            <a:off x="1143000" y="1828299"/>
            <a:ext cx="3620524" cy="411530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10">
            <a:extLst>
              <a:ext uri="{FF2B5EF4-FFF2-40B4-BE49-F238E27FC236}">
                <a16:creationId xmlns:a16="http://schemas.microsoft.com/office/drawing/2014/main" id="{47AACE2C-717B-D303-9874-EEBCB1CCD937}"/>
              </a:ext>
            </a:extLst>
          </p:cNvPr>
          <p:cNvSpPr>
            <a:spLocks noGrp="1"/>
          </p:cNvSpPr>
          <p:nvPr>
            <p:ph type="pic" sz="quarter" idx="13" hasCustomPrompt="1"/>
          </p:nvPr>
        </p:nvSpPr>
        <p:spPr>
          <a:xfrm>
            <a:off x="5486400" y="685800"/>
            <a:ext cx="556260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152400"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10058401" y="6400800"/>
            <a:ext cx="990598" cy="457200"/>
          </a:xfrm>
        </p:spPr>
        <p:txBody>
          <a:bodyPr/>
          <a:lstStyle/>
          <a:p>
            <a:fld id="{4989F924-B50F-4860-B10F-D52036B96E39}" type="datetime1">
              <a:rPr lang="en-US" smtClean="0"/>
              <a:t>12/23/2025</a:t>
            </a:fld>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049000" y="6400800"/>
            <a:ext cx="990598"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A1B0D76A-CF8F-ABF7-FD42-BC815738E31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0646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92241" y="685800"/>
            <a:ext cx="4546423" cy="914400"/>
          </a:xfrm>
        </p:spPr>
        <p:txBody>
          <a:bodyPr anchor="t">
            <a:normAutofit/>
          </a:bodyPr>
          <a:lstStyle>
            <a:lvl1pPr>
              <a:defRPr sz="3600"/>
            </a:lvl1pPr>
          </a:lstStyle>
          <a:p>
            <a:r>
              <a:rPr lang="en-US" dirty="0"/>
              <a:t>Click to edit Master title style</a:t>
            </a:r>
          </a:p>
        </p:txBody>
      </p:sp>
      <p:sp>
        <p:nvSpPr>
          <p:cNvPr id="13" name="Picture Placeholder 10">
            <a:extLst>
              <a:ext uri="{FF2B5EF4-FFF2-40B4-BE49-F238E27FC236}">
                <a16:creationId xmlns:a16="http://schemas.microsoft.com/office/drawing/2014/main" id="{373F0A7D-AD36-9BC0-CF3C-1985F174509D}"/>
              </a:ext>
            </a:extLst>
          </p:cNvPr>
          <p:cNvSpPr>
            <a:spLocks noGrp="1"/>
          </p:cNvSpPr>
          <p:nvPr>
            <p:ph type="pic" sz="quarter" idx="15" hasCustomPrompt="1"/>
          </p:nvPr>
        </p:nvSpPr>
        <p:spPr>
          <a:xfrm>
            <a:off x="1153336" y="685800"/>
            <a:ext cx="463722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492241" y="1828300"/>
            <a:ext cx="4556759" cy="4115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4316"/>
            <a:ext cx="5943600" cy="453684"/>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0" y="6404316"/>
            <a:ext cx="990600" cy="453684"/>
          </a:xfrm>
        </p:spPr>
        <p:txBody>
          <a:bodyPr/>
          <a:lstStyle>
            <a:lvl1pPr>
              <a:defRPr>
                <a:solidFill>
                  <a:schemeClr val="tx1"/>
                </a:solidFill>
                <a:effectLst/>
              </a:defRPr>
            </a:lvl1pPr>
          </a:lstStyle>
          <a:p>
            <a:fld id="{4D02379D-477C-47F0-9322-3E7981CF2222}" type="datetime1">
              <a:rPr lang="en-US" smtClean="0"/>
              <a:t>12/23/2025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4316"/>
            <a:ext cx="990600" cy="453684"/>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520D0403-0661-B304-FC30-17B8CEC938C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4993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64740" y="685800"/>
            <a:ext cx="4513154" cy="914400"/>
          </a:xfrm>
        </p:spPr>
        <p:txBody>
          <a:bodyPr anchor="t">
            <a:normAutofit/>
          </a:bodyPr>
          <a:lstStyle>
            <a:lvl1pPr>
              <a:defRPr sz="3600"/>
            </a:lvl1pPr>
          </a:lstStyle>
          <a:p>
            <a:r>
              <a:rPr lang="en-US"/>
              <a:t>Click to edit Master title style</a:t>
            </a:r>
            <a:endParaRPr lang="en-US" dirty="0"/>
          </a:p>
        </p:txBody>
      </p:sp>
      <p:sp>
        <p:nvSpPr>
          <p:cNvPr id="16" name="Content Placeholder 7">
            <a:extLst>
              <a:ext uri="{FF2B5EF4-FFF2-40B4-BE49-F238E27FC236}">
                <a16:creationId xmlns:a16="http://schemas.microsoft.com/office/drawing/2014/main" id="{08C86B72-855F-890D-47EC-5A46EA634C56}"/>
              </a:ext>
            </a:extLst>
          </p:cNvPr>
          <p:cNvSpPr>
            <a:spLocks noGrp="1"/>
          </p:cNvSpPr>
          <p:nvPr>
            <p:ph sz="quarter" idx="14"/>
          </p:nvPr>
        </p:nvSpPr>
        <p:spPr>
          <a:xfrm>
            <a:off x="1164740" y="1828300"/>
            <a:ext cx="4513154" cy="4115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10">
            <a:extLst>
              <a:ext uri="{FF2B5EF4-FFF2-40B4-BE49-F238E27FC236}">
                <a16:creationId xmlns:a16="http://schemas.microsoft.com/office/drawing/2014/main" id="{CBB37A90-5561-8836-19D2-B4DFB635D8F9}"/>
              </a:ext>
            </a:extLst>
          </p:cNvPr>
          <p:cNvSpPr>
            <a:spLocks noGrp="1"/>
          </p:cNvSpPr>
          <p:nvPr>
            <p:ph type="pic" sz="quarter" idx="15" hasCustomPrompt="1"/>
          </p:nvPr>
        </p:nvSpPr>
        <p:spPr>
          <a:xfrm>
            <a:off x="6389910" y="685800"/>
            <a:ext cx="463722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0800"/>
            <a:ext cx="5943599" cy="457200"/>
          </a:xfrm>
        </p:spPr>
        <p:txBody>
          <a:bodyPr/>
          <a:lstStyle>
            <a:lvl1pPr>
              <a:defRPr>
                <a:solidFill>
                  <a:schemeClr val="tx1"/>
                </a:solidFill>
                <a:effectLst/>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36535" y="6400800"/>
            <a:ext cx="990600" cy="457200"/>
          </a:xfrm>
        </p:spPr>
        <p:txBody>
          <a:bodyPr/>
          <a:lstStyle/>
          <a:p>
            <a:fld id="{30FBF84D-747E-4A2D-B74C-0D1ADB9D978A}" type="datetime1">
              <a:rPr lang="en-US" smtClean="0"/>
              <a:t>12/23/2025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599" cy="457200"/>
          </a:xfrm>
        </p:spPr>
        <p:txBody>
          <a:bodyPr/>
          <a:lstStyle>
            <a:lvl1pPr>
              <a:defRPr>
                <a:solidFill>
                  <a:schemeClr val="accent1"/>
                </a:solidFill>
                <a:effectLst/>
              </a:defRPr>
            </a:lvl1pPr>
          </a:lstStyle>
          <a:p>
            <a:fld id="{AEAA3239-9EA4-4A65-A281-97F994456D9F}" type="slidenum">
              <a:rPr lang="en-US" smtClean="0"/>
              <a:pPr/>
              <a:t>‹#›</a:t>
            </a:fld>
            <a:endParaRPr lang="en-US" dirty="0"/>
          </a:p>
        </p:txBody>
      </p:sp>
      <p:cxnSp>
        <p:nvCxnSpPr>
          <p:cNvPr id="3" name="Straight Connector 2">
            <a:extLst>
              <a:ext uri="{FF2B5EF4-FFF2-40B4-BE49-F238E27FC236}">
                <a16:creationId xmlns:a16="http://schemas.microsoft.com/office/drawing/2014/main" id="{10804DAD-5BC0-9FC5-EC18-CDBE0EE36A9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8550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2999" y="3662043"/>
            <a:ext cx="2667001" cy="2281557"/>
          </a:xfrm>
        </p:spPr>
        <p:txBody>
          <a:bodyPr anchor="t">
            <a:normAutofit/>
          </a:bodyPr>
          <a:lstStyle>
            <a:lvl1pPr>
              <a:defRPr sz="36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2999" y="685800"/>
            <a:ext cx="9906001" cy="275753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24956" y="3662043"/>
            <a:ext cx="7024044" cy="2281557"/>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412F17FE-50B5-4F97-A5FE-D47BC058140D}" type="datetime1">
              <a:rPr lang="en-US" smtClean="0"/>
              <a:t>12/23/2025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F1B40F4D-4FD2-324C-CFF2-ADA23A35CFB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9035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1" y="707477"/>
            <a:ext cx="2743106" cy="2330454"/>
          </a:xfrm>
        </p:spPr>
        <p:txBody>
          <a:bodyPr anchor="t">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01063" y="707476"/>
            <a:ext cx="6947938" cy="2685824"/>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DB92F6E-55FC-C88B-734D-26D3B9923E69}"/>
              </a:ext>
            </a:extLst>
          </p:cNvPr>
          <p:cNvSpPr>
            <a:spLocks noGrp="1"/>
          </p:cNvSpPr>
          <p:nvPr>
            <p:ph type="pic" sz="quarter" idx="13" hasCustomPrompt="1"/>
          </p:nvPr>
        </p:nvSpPr>
        <p:spPr>
          <a:xfrm>
            <a:off x="1142999" y="3607498"/>
            <a:ext cx="9906001" cy="233045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0" y="6400800"/>
            <a:ext cx="5943600" cy="457200"/>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600" cy="457200"/>
          </a:xfrm>
        </p:spPr>
        <p:txBody>
          <a:bodyPr/>
          <a:lstStyle/>
          <a:p>
            <a:fld id="{398629FA-33AC-4B91-9F50-6A34C73DB4A5}" type="datetime1">
              <a:rPr lang="en-US" smtClean="0"/>
              <a:t>12/23/2025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599"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F6F4162-8B6A-031F-A186-63503EB5CF2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2369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2999" y="685801"/>
            <a:ext cx="2667001" cy="5257800"/>
          </a:xfrm>
        </p:spPr>
        <p:txBody>
          <a:bodyPr anchor="ctr">
            <a:normAutofit/>
          </a:bodyPr>
          <a:lstStyle>
            <a:lvl1pPr>
              <a:defRPr sz="36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4024956" y="685800"/>
            <a:ext cx="7024044" cy="275753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24956" y="3662043"/>
            <a:ext cx="7024044" cy="2281557"/>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4C54EB15-C6E9-4FB2-A00E-83F3272DC203}" type="datetime1">
              <a:rPr lang="en-US" smtClean="0"/>
              <a:t>12/23/2025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D12BAF7E-DB4B-FC77-1D4B-2907E790CFE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15714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04553" y="702859"/>
            <a:ext cx="5744447" cy="909869"/>
          </a:xfrm>
        </p:spPr>
        <p:txBody>
          <a:bodyPr anchor="t"/>
          <a:lstStyle/>
          <a:p>
            <a:r>
              <a:rPr lang="en-US"/>
              <a:t>Click to edit Master title style</a:t>
            </a:r>
            <a:endParaRPr lang="en-US" dirty="0"/>
          </a:p>
        </p:txBody>
      </p:sp>
      <p:sp>
        <p:nvSpPr>
          <p:cNvPr id="14" name="Picture Placeholder 13">
            <a:extLst>
              <a:ext uri="{FF2B5EF4-FFF2-40B4-BE49-F238E27FC236}">
                <a16:creationId xmlns:a16="http://schemas.microsoft.com/office/drawing/2014/main" id="{0F6718FE-EF5C-5023-A98D-91BFEF2C0337}"/>
              </a:ext>
            </a:extLst>
          </p:cNvPr>
          <p:cNvSpPr>
            <a:spLocks noGrp="1"/>
          </p:cNvSpPr>
          <p:nvPr>
            <p:ph type="pic" sz="quarter" idx="13" hasCustomPrompt="1"/>
          </p:nvPr>
        </p:nvSpPr>
        <p:spPr>
          <a:xfrm>
            <a:off x="1143000" y="702859"/>
            <a:ext cx="3417453" cy="524074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05739" y="1828299"/>
            <a:ext cx="5737784" cy="411530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152401"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10052921" y="6400800"/>
            <a:ext cx="990601" cy="457200"/>
          </a:xfrm>
        </p:spPr>
        <p:txBody>
          <a:bodyPr/>
          <a:lstStyle/>
          <a:p>
            <a:fld id="{F35C560A-6694-4C54-932B-EBD007D80457}" type="datetime1">
              <a:rPr lang="en-US" smtClean="0"/>
              <a:t>12/23/2025</a:t>
            </a:fld>
            <a:endParaRPr lang="en-US" dirty="0"/>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234F062-E526-E361-D4BD-72E769199F9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39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3001" y="2327554"/>
            <a:ext cx="3914086" cy="3656368"/>
          </a:xfrm>
        </p:spPr>
        <p:txBody>
          <a:bodyPr vert="horz" lIns="91440" tIns="45720" rIns="91440" bIns="45720" rtlCol="0" anchor="t">
            <a:normAutofit/>
          </a:bodyPr>
          <a:lstStyle>
            <a:lvl1pPr>
              <a:defRPr lang="en-US" sz="48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64817" y="685799"/>
            <a:ext cx="3174160" cy="1458873"/>
          </a:xfrm>
        </p:spPr>
        <p:txBody>
          <a:bodyPr vert="horz" lIns="91440" tIns="45720" rIns="91440" bIns="45720" rtlCol="0" anchor="b">
            <a:normAutofit/>
          </a:bodyPr>
          <a:lstStyle>
            <a:lvl1pPr marL="0" indent="0">
              <a:spcBef>
                <a:spcPts val="0"/>
              </a:spcBef>
              <a:buNone/>
              <a:defRPr lang="en-US" sz="2000" b="1" i="0" dirty="0">
                <a:solidFill>
                  <a:schemeClr val="accent1"/>
                </a:solidFill>
                <a:latin typeface="+mn-lt"/>
              </a:defRPr>
            </a:lvl1pPr>
          </a:lstStyle>
          <a:p>
            <a:pPr lvl="0"/>
            <a:r>
              <a:rPr lang="en-US"/>
              <a:t>Click to edit Master subtitle style</a:t>
            </a:r>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5769104" y="685800"/>
            <a:ext cx="525808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152400" y="6400800"/>
            <a:ext cx="5943600" cy="453602"/>
          </a:xfrm>
        </p:spPr>
        <p:txBody>
          <a:bodyPr/>
          <a:lstStyle/>
          <a:p>
            <a:endParaRPr lang="en-US" dirty="0"/>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0058400" y="6400800"/>
            <a:ext cx="990600" cy="453602"/>
          </a:xfrm>
        </p:spPr>
        <p:txBody>
          <a:bodyPr/>
          <a:lstStyle/>
          <a:p>
            <a:fld id="{8529DE94-2476-477B-981E-08C53D89AC9B}" type="datetime1">
              <a:rPr lang="en-US" smtClean="0"/>
              <a:t>12/23/2025</a:t>
            </a:fld>
            <a:endParaRPr lang="en-US" dirty="0"/>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11049000" y="6400800"/>
            <a:ext cx="990600" cy="457200"/>
          </a:xfrm>
        </p:spPr>
        <p:txBody>
          <a:bodyPr/>
          <a:lstStyle/>
          <a:p>
            <a:fld id="{AEAA3239-9EA4-4A65-A281-97F994456D9F}" type="slidenum">
              <a:rPr lang="en-US" smtClean="0"/>
              <a:t>‹#›</a:t>
            </a:fld>
            <a:endParaRPr lang="en-US" dirty="0"/>
          </a:p>
        </p:txBody>
      </p:sp>
      <p:cxnSp>
        <p:nvCxnSpPr>
          <p:cNvPr id="5" name="Straight Connector 4">
            <a:extLst>
              <a:ext uri="{FF2B5EF4-FFF2-40B4-BE49-F238E27FC236}">
                <a16:creationId xmlns:a16="http://schemas.microsoft.com/office/drawing/2014/main" id="{5014B7BE-0A4F-0031-AC74-6519ACD526D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19438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702859"/>
            <a:ext cx="5744448" cy="89486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43000" y="1843924"/>
            <a:ext cx="5744447" cy="4099676"/>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13">
            <a:extLst>
              <a:ext uri="{FF2B5EF4-FFF2-40B4-BE49-F238E27FC236}">
                <a16:creationId xmlns:a16="http://schemas.microsoft.com/office/drawing/2014/main" id="{D5B6C620-74FA-0279-5BC5-97091F2D268B}"/>
              </a:ext>
            </a:extLst>
          </p:cNvPr>
          <p:cNvSpPr>
            <a:spLocks noGrp="1"/>
          </p:cNvSpPr>
          <p:nvPr>
            <p:ph type="pic" sz="quarter" idx="13" hasCustomPrompt="1"/>
          </p:nvPr>
        </p:nvSpPr>
        <p:spPr>
          <a:xfrm>
            <a:off x="7631547" y="702859"/>
            <a:ext cx="3417453" cy="524074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152400" y="6400800"/>
            <a:ext cx="5943600" cy="457200"/>
          </a:xfrm>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10058399" y="6400800"/>
            <a:ext cx="990600" cy="457200"/>
          </a:xfrm>
        </p:spPr>
        <p:txBody>
          <a:bodyPr/>
          <a:lstStyle/>
          <a:p>
            <a:fld id="{101DF975-D0C4-475F-9F7C-B84D5C6D229B}" type="datetime1">
              <a:rPr lang="en-US" smtClean="0"/>
              <a:t>12/23/2025</a:t>
            </a:fld>
            <a:endParaRPr lang="en-US" dirty="0"/>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4" name="Straight Connector 3">
            <a:extLst>
              <a:ext uri="{FF2B5EF4-FFF2-40B4-BE49-F238E27FC236}">
                <a16:creationId xmlns:a16="http://schemas.microsoft.com/office/drawing/2014/main" id="{7CD60DA1-4793-4BB1-35F1-0A144685020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7229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1" y="685799"/>
            <a:ext cx="9905999" cy="948457"/>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70936" y="1849212"/>
            <a:ext cx="4569056" cy="4094387"/>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6452008" y="1849212"/>
            <a:ext cx="4596992" cy="4094388"/>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1" y="6400800"/>
            <a:ext cx="990599" cy="457200"/>
          </a:xfrm>
        </p:spPr>
        <p:txBody>
          <a:bodyPr/>
          <a:lstStyle/>
          <a:p>
            <a:fld id="{FD9AFD03-FE9C-40DF-B862-03968B25C24F}" type="datetime1">
              <a:rPr lang="en-US" smtClean="0"/>
              <a:t>12/23/2025</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599"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9177AF9D-3C1B-C06E-8ED0-0E93CB299E0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591130"/>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5800"/>
            <a:ext cx="9906000" cy="948458"/>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43000" y="1849213"/>
            <a:ext cx="3886200" cy="4094387"/>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a:extLst>
              <a:ext uri="{FF2B5EF4-FFF2-40B4-BE49-F238E27FC236}">
                <a16:creationId xmlns:a16="http://schemas.microsoft.com/office/drawing/2014/main" id="{71A5194B-746E-D0FD-A7D1-71D10560BCCE}"/>
              </a:ext>
            </a:extLst>
          </p:cNvPr>
          <p:cNvSpPr>
            <a:spLocks noGrp="1"/>
          </p:cNvSpPr>
          <p:nvPr>
            <p:ph type="pic" sz="quarter" idx="13" hasCustomPrompt="1"/>
          </p:nvPr>
        </p:nvSpPr>
        <p:spPr>
          <a:xfrm>
            <a:off x="5741216" y="1849213"/>
            <a:ext cx="5307785" cy="4094387"/>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152400"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1" y="6400800"/>
            <a:ext cx="990599" cy="457200"/>
          </a:xfrm>
        </p:spPr>
        <p:txBody>
          <a:bodyPr/>
          <a:lstStyle/>
          <a:p>
            <a:fld id="{2FD384AD-C61A-48D6-93CC-8F2E0CDBE1F5}" type="datetime1">
              <a:rPr lang="en-US" smtClean="0"/>
              <a:t>12/23/2025</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599"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3068E299-4F76-11A9-0401-93911962B31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79057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5">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5800"/>
            <a:ext cx="9906000" cy="941832"/>
          </a:xfrm>
        </p:spPr>
        <p:txBody>
          <a:bodyPr anchor="t"/>
          <a:lstStyle/>
          <a:p>
            <a:r>
              <a:rPr lang="en-US" dirty="0"/>
              <a:t>Click to edit Master title style</a:t>
            </a:r>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1143000" y="1855838"/>
            <a:ext cx="4678055" cy="4087762"/>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569855" y="1855839"/>
            <a:ext cx="4479145" cy="4087762"/>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flipH="1">
            <a:off x="152400"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0" y="6400800"/>
            <a:ext cx="990600" cy="457200"/>
          </a:xfrm>
        </p:spPr>
        <p:txBody>
          <a:bodyPr/>
          <a:lstStyle/>
          <a:p>
            <a:fld id="{614BD192-03A5-4A45-AA3A-3048777F9DA1}" type="datetime1">
              <a:rPr lang="en-US" smtClean="0"/>
              <a:t>12/23/2025</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495B70AA-3B93-7622-1DFB-94A2304AD14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9340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632168" y="685801"/>
            <a:ext cx="6416832" cy="914400"/>
          </a:xfrm>
        </p:spPr>
        <p:txBody>
          <a:bodyPr anchor="t"/>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800"/>
            <a:ext cx="2777152"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632168" y="1828299"/>
            <a:ext cx="6416832" cy="4115300"/>
          </a:xfrm>
        </p:spPr>
        <p:txBody>
          <a:bodyPr/>
          <a:lstStyle>
            <a:lvl1pPr>
              <a:spcBef>
                <a:spcPts val="400"/>
              </a:spcBef>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152400" y="6400800"/>
            <a:ext cx="5943600" cy="457200"/>
          </a:xfrm>
        </p:spPr>
        <p:txBody>
          <a:bodyPr/>
          <a:lstStyle/>
          <a:p>
            <a:endParaRPr lang="en-US" dirty="0"/>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10058400" y="6400800"/>
            <a:ext cx="990600" cy="457200"/>
          </a:xfrm>
        </p:spPr>
        <p:txBody>
          <a:bodyPr/>
          <a:lstStyle/>
          <a:p>
            <a:fld id="{688BF943-8E28-4DFB-B0DE-F00AF9279F8D}" type="datetime1">
              <a:rPr lang="en-US" smtClean="0"/>
              <a:t>12/23/2025</a:t>
            </a:fld>
            <a:endParaRPr lang="en-US" dirty="0"/>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5" name="Straight Connector 4">
            <a:extLst>
              <a:ext uri="{FF2B5EF4-FFF2-40B4-BE49-F238E27FC236}">
                <a16:creationId xmlns:a16="http://schemas.microsoft.com/office/drawing/2014/main" id="{5239A83E-B0F1-03F6-74AC-D67E31FB986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0587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94998"/>
            <a:ext cx="6407304" cy="914400"/>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42999" y="1828299"/>
            <a:ext cx="6407305" cy="4115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0">
            <a:extLst>
              <a:ext uri="{FF2B5EF4-FFF2-40B4-BE49-F238E27FC236}">
                <a16:creationId xmlns:a16="http://schemas.microsoft.com/office/drawing/2014/main" id="{A0F08A51-DDF0-F904-C832-37321BA8D046}"/>
              </a:ext>
            </a:extLst>
          </p:cNvPr>
          <p:cNvSpPr>
            <a:spLocks noGrp="1"/>
          </p:cNvSpPr>
          <p:nvPr>
            <p:ph type="pic" sz="quarter" idx="13" hasCustomPrompt="1"/>
          </p:nvPr>
        </p:nvSpPr>
        <p:spPr>
          <a:xfrm>
            <a:off x="8271848" y="685800"/>
            <a:ext cx="2777152"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152400"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0" y="6400800"/>
            <a:ext cx="990600" cy="457200"/>
          </a:xfrm>
        </p:spPr>
        <p:txBody>
          <a:bodyPr/>
          <a:lstStyle/>
          <a:p>
            <a:fld id="{14FE1444-BD57-4488-BC66-780B65504E47}" type="datetime1">
              <a:rPr lang="en-US" smtClean="0"/>
              <a:t>12/23/2025</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2500A44A-2759-A2C2-08DC-0AAFC6B55096}"/>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120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8">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1" y="720467"/>
            <a:ext cx="3517146" cy="1628481"/>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1" y="2563904"/>
            <a:ext cx="3517146" cy="337969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372162" y="685801"/>
            <a:ext cx="5676838" cy="52578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2C7D6AC0-AFBC-4BF8-914C-3A003B9A62FD}" type="datetime1">
              <a:rPr lang="en-US" smtClean="0"/>
              <a:t>12/23/2025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BEC98E67-C3DE-1B21-ADC4-8C5E2F6367F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812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9">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72129" y="709098"/>
            <a:ext cx="2491239" cy="1639852"/>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72128" y="2563905"/>
            <a:ext cx="2491239" cy="337969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375384" y="685800"/>
            <a:ext cx="6673616" cy="52578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0" y="6400800"/>
            <a:ext cx="990599" cy="457200"/>
          </a:xfrm>
        </p:spPr>
        <p:txBody>
          <a:bodyPr/>
          <a:lstStyle/>
          <a:p>
            <a:fld id="{2DA2328B-B1E6-45A4-86CF-8A83B4DA9E96}" type="datetime1">
              <a:rPr lang="en-US" smtClean="0"/>
              <a:t>12/23/2025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E70BF570-92F5-4B04-EE32-8093EAC2D175}"/>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3182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umber Larg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143000" y="5243865"/>
            <a:ext cx="9906000" cy="709673"/>
          </a:xfrm>
        </p:spPr>
        <p:txBody>
          <a:bodyPr anchor="b">
            <a:normAutofit/>
          </a:bodyPr>
          <a:lstStyle>
            <a:lvl1pPr algn="ctr">
              <a:lnSpc>
                <a:spcPct val="110000"/>
              </a:lnSpc>
              <a:defRPr sz="2600" b="1" i="0">
                <a:solidFill>
                  <a:schemeClr val="bg1"/>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1143000" y="685801"/>
            <a:ext cx="9906000" cy="4329860"/>
          </a:xfrm>
        </p:spPr>
        <p:txBody>
          <a:bodyPr anchor="t">
            <a:normAutofit/>
          </a:bodyPr>
          <a:lstStyle>
            <a:lvl1pPr marL="0" indent="0" algn="ctr">
              <a:lnSpc>
                <a:spcPct val="90000"/>
              </a:lnSpc>
              <a:buNone/>
              <a:defRPr sz="25000" b="0">
                <a:solidFill>
                  <a:schemeClr val="bg1"/>
                </a:solidFill>
                <a:latin typeface="+mj-lt"/>
                <a:cs typeface="Mongolian Baiti" panose="03000500000000000000" pitchFamily="66" charset="0"/>
              </a:defRPr>
            </a:lvl1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6B38E9D8-4FC1-4DAE-99E4-835FCD288395}" type="datetime1">
              <a:rPr lang="en-US" smtClean="0"/>
              <a:t>12/23/2025</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5FA7AB40-CE07-6773-F477-107BB694C7B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269746"/>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umber Large 2">
    <p:bg>
      <p:bgPr>
        <a:solidFill>
          <a:schemeClr val="bg2"/>
        </a:solidFill>
        <a:effectLst/>
      </p:bgPr>
    </p:bg>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3CD651BA-50FB-2DF6-3F6E-69C4FCD7BA80}"/>
              </a:ext>
            </a:extLst>
          </p:cNvPr>
          <p:cNvSpPr>
            <a:spLocks noGrp="1"/>
          </p:cNvSpPr>
          <p:nvPr>
            <p:ph type="title"/>
          </p:nvPr>
        </p:nvSpPr>
        <p:spPr>
          <a:xfrm>
            <a:off x="6095999" y="4609809"/>
            <a:ext cx="4953001" cy="1343730"/>
          </a:xfrm>
        </p:spPr>
        <p:txBody>
          <a:bodyPr anchor="b"/>
          <a:lstStyle>
            <a:lvl1pPr>
              <a:lnSpc>
                <a:spcPct val="110000"/>
              </a:lnSpc>
              <a:defRPr sz="2600" b="1">
                <a:solidFill>
                  <a:schemeClr val="accent1"/>
                </a:solidFill>
                <a:latin typeface="+mn-lt"/>
              </a:defRPr>
            </a:lvl1pPr>
          </a:lstStyle>
          <a:p>
            <a:r>
              <a:rPr lang="en-US"/>
              <a:t>Click to edit Master title style</a:t>
            </a:r>
          </a:p>
        </p:txBody>
      </p:sp>
      <p:sp>
        <p:nvSpPr>
          <p:cNvPr id="9" name="Content Placeholder 9">
            <a:extLst>
              <a:ext uri="{FF2B5EF4-FFF2-40B4-BE49-F238E27FC236}">
                <a16:creationId xmlns:a16="http://schemas.microsoft.com/office/drawing/2014/main" id="{FCA4E528-A76C-88B7-F866-78D030A514D8}"/>
              </a:ext>
            </a:extLst>
          </p:cNvPr>
          <p:cNvSpPr>
            <a:spLocks noGrp="1"/>
          </p:cNvSpPr>
          <p:nvPr>
            <p:ph sz="quarter" idx="14" hasCustomPrompt="1"/>
          </p:nvPr>
        </p:nvSpPr>
        <p:spPr>
          <a:xfrm>
            <a:off x="1143000" y="685801"/>
            <a:ext cx="9906000" cy="3276600"/>
          </a:xfrm>
        </p:spPr>
        <p:txBody>
          <a:bodyPr anchor="b"/>
          <a:lstStyle>
            <a:lvl1pPr>
              <a:lnSpc>
                <a:spcPct val="90000"/>
              </a:lnSpc>
              <a:buNone/>
              <a:defRPr sz="270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a:lstStyle>
            <a:lvl1pPr>
              <a:defRPr>
                <a:solidFill>
                  <a:schemeClr val="tx1"/>
                </a:solidFill>
              </a:defRPr>
            </a:lvl1pPr>
          </a:lstStyle>
          <a:p>
            <a:fld id="{40BAEB1E-5971-4FE0-8556-E58B94C51D44}" type="datetime1">
              <a:rPr lang="en-US" smtClean="0"/>
              <a:t>12/23/2025</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50EA5BF1-23C2-0F30-7510-43650AEC4DE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957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808017" y="2015442"/>
            <a:ext cx="4240984" cy="3960242"/>
          </a:xfrm>
        </p:spPr>
        <p:txBody>
          <a:bodyPr vert="horz" lIns="91440" tIns="45720" rIns="91440" bIns="45720" rtlCol="0" anchor="t">
            <a:normAutofit/>
          </a:bodyPr>
          <a:lstStyle>
            <a:lvl1pPr>
              <a:defRPr lang="en-US" sz="54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808016" y="685800"/>
            <a:ext cx="3755116" cy="1114678"/>
          </a:xfrm>
        </p:spPr>
        <p:txBody>
          <a:bodyPr vert="horz" lIns="91440" tIns="45720" rIns="91440" bIns="45720" rtlCol="0" anchor="b">
            <a:normAutofit/>
          </a:bodyPr>
          <a:lstStyle>
            <a:lvl1pPr marL="0" indent="0">
              <a:spcBef>
                <a:spcPts val="0"/>
              </a:spcBef>
              <a:buNone/>
              <a:defRPr lang="en-US" sz="2000" b="1" i="0" dirty="0">
                <a:solidFill>
                  <a:schemeClr val="accent1"/>
                </a:solidFill>
                <a:latin typeface="+mn-lt"/>
              </a:defRPr>
            </a:lvl1pPr>
          </a:lstStyle>
          <a:p>
            <a:pPr lvl="0"/>
            <a:r>
              <a:rPr lang="en-US"/>
              <a:t>Click to edit Master subtitle style</a:t>
            </a:r>
            <a:endParaRPr lang="en-US" dirty="0"/>
          </a:p>
        </p:txBody>
      </p:sp>
      <p:sp>
        <p:nvSpPr>
          <p:cNvPr id="14" name="Picture Placeholder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1143001" y="685800"/>
            <a:ext cx="4952999"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tx1"/>
                </a:solidFill>
                <a:effectLst/>
              </a:defRPr>
            </a:lvl1pPr>
          </a:lstStyle>
          <a:p>
            <a:fld id="{EC51F7A3-E7CB-4889-B172-A123C630DC51}" type="datetime1">
              <a:rPr lang="en-US" smtClean="0"/>
              <a:t>12/23/2025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12" name="Straight Connector 11">
            <a:extLst>
              <a:ext uri="{FF2B5EF4-FFF2-40B4-BE49-F238E27FC236}">
                <a16:creationId xmlns:a16="http://schemas.microsoft.com/office/drawing/2014/main" id="{0E8BDBFD-5D03-F89B-C880-B0D233D5D48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5739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umber Large 3">
    <p:bg>
      <p:bgPr>
        <a:solidFill>
          <a:schemeClr val="bg2"/>
        </a:solidFill>
        <a:effectLst/>
      </p:bgPr>
    </p:bg>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C3DADE7F-E67E-CAEA-8072-B9514E6E1175}"/>
              </a:ext>
            </a:extLst>
          </p:cNvPr>
          <p:cNvSpPr>
            <a:spLocks noGrp="1"/>
          </p:cNvSpPr>
          <p:nvPr>
            <p:ph type="title"/>
          </p:nvPr>
        </p:nvSpPr>
        <p:spPr>
          <a:xfrm>
            <a:off x="8153399" y="685800"/>
            <a:ext cx="2895601" cy="5267739"/>
          </a:xfrm>
        </p:spPr>
        <p:txBody>
          <a:bodyPr anchor="ctr"/>
          <a:lstStyle>
            <a:lvl1pPr>
              <a:lnSpc>
                <a:spcPct val="110000"/>
              </a:lnSpc>
              <a:defRPr sz="2600" b="1">
                <a:solidFill>
                  <a:schemeClr val="accent1"/>
                </a:solidFill>
                <a:latin typeface="+mn-lt"/>
              </a:defRPr>
            </a:lvl1pPr>
          </a:lstStyle>
          <a:p>
            <a:r>
              <a:rPr lang="en-US"/>
              <a:t>Click to edit Master title style</a:t>
            </a:r>
          </a:p>
        </p:txBody>
      </p:sp>
      <p:sp>
        <p:nvSpPr>
          <p:cNvPr id="9" name="Content Placeholder 9">
            <a:extLst>
              <a:ext uri="{FF2B5EF4-FFF2-40B4-BE49-F238E27FC236}">
                <a16:creationId xmlns:a16="http://schemas.microsoft.com/office/drawing/2014/main" id="{64D4B29D-DD33-F8A0-6077-D56DBC08D2DB}"/>
              </a:ext>
            </a:extLst>
          </p:cNvPr>
          <p:cNvSpPr>
            <a:spLocks noGrp="1"/>
          </p:cNvSpPr>
          <p:nvPr>
            <p:ph sz="quarter" idx="14" hasCustomPrompt="1"/>
          </p:nvPr>
        </p:nvSpPr>
        <p:spPr>
          <a:xfrm>
            <a:off x="1143000" y="685800"/>
            <a:ext cx="6781800" cy="4191001"/>
          </a:xfrm>
        </p:spPr>
        <p:txBody>
          <a:bodyPr anchor="b"/>
          <a:lstStyle>
            <a:lvl1pPr>
              <a:lnSpc>
                <a:spcPct val="90000"/>
              </a:lnSpc>
              <a:buNone/>
              <a:defRPr sz="20000">
                <a:solidFill>
                  <a:schemeClr val="accent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a:lstStyle/>
          <a:p>
            <a:fld id="{39DFF5D4-4547-4361-B250-BFE60A41E1A4}" type="datetime1">
              <a:rPr lang="en-US" smtClean="0"/>
              <a:t>12/23/2025</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D002FC57-F63B-DF9D-9ACC-AC4696C03769}"/>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5215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umber Large 4">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1D15B53-A6D4-5307-3354-15A2A777AAD6}"/>
              </a:ext>
            </a:extLst>
          </p:cNvPr>
          <p:cNvSpPr>
            <a:spLocks noGrp="1"/>
          </p:cNvSpPr>
          <p:nvPr>
            <p:ph sz="quarter" idx="14" hasCustomPrompt="1"/>
          </p:nvPr>
        </p:nvSpPr>
        <p:spPr>
          <a:xfrm>
            <a:off x="1143000" y="715425"/>
            <a:ext cx="9906000" cy="4217987"/>
          </a:xfrm>
        </p:spPr>
        <p:txBody>
          <a:bodyPr/>
          <a:lstStyle>
            <a:lvl1pPr>
              <a:lnSpc>
                <a:spcPct val="90000"/>
              </a:lnSpc>
              <a:buNone/>
              <a:defRPr sz="27000">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4499B2AA-EA1F-4808-8C25-C8FD26324E26}" type="datetime1">
              <a:rPr lang="en-US" smtClean="0"/>
              <a:t>12/23/2025</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99D6B5B7-21A5-3BED-394A-5383E64E7DF5}"/>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53B1AF28-7C69-5D76-E7F7-FF9768CC36DF}"/>
              </a:ext>
            </a:extLst>
          </p:cNvPr>
          <p:cNvSpPr>
            <a:spLocks noGrp="1"/>
          </p:cNvSpPr>
          <p:nvPr>
            <p:ph type="title"/>
          </p:nvPr>
        </p:nvSpPr>
        <p:spPr>
          <a:xfrm>
            <a:off x="1143001" y="5166360"/>
            <a:ext cx="8759952" cy="786384"/>
          </a:xfrm>
        </p:spPr>
        <p:txBody>
          <a:bodyPr/>
          <a:lstStyle>
            <a:lvl1pPr>
              <a:lnSpc>
                <a:spcPct val="110000"/>
              </a:lnSpc>
              <a:defRPr sz="2800"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2491459312"/>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9906000" cy="5257800"/>
          </a:xfrm>
        </p:spPr>
        <p:txBody>
          <a:bodyPr anchor="t">
            <a:normAutofit/>
          </a:bodyPr>
          <a:lstStyle>
            <a:lvl1pPr marL="0" indent="0">
              <a:lnSpc>
                <a:spcPct val="90000"/>
              </a:lnSpc>
              <a:buNone/>
              <a:defRPr sz="5400" b="0">
                <a:solidFill>
                  <a:schemeClr val="bg1"/>
                </a:solidFill>
                <a:latin typeface="+mj-lt"/>
                <a:cs typeface="Mongolian Baiti" panose="03000500000000000000" pitchFamily="66" charset="0"/>
              </a:defRPr>
            </a:lvl1pPr>
            <a:lvl2pPr marL="228600" indent="0">
              <a:lnSpc>
                <a:spcPct val="90000"/>
              </a:lnSpc>
              <a:buNone/>
              <a:defRPr sz="5400" b="0">
                <a:solidFill>
                  <a:schemeClr val="bg1"/>
                </a:solidFill>
                <a:latin typeface="+mj-lt"/>
                <a:cs typeface="Mongolian Baiti" panose="03000500000000000000" pitchFamily="66" charset="0"/>
              </a:defRPr>
            </a:lvl2pPr>
            <a:lvl3pPr marL="457200" indent="0">
              <a:lnSpc>
                <a:spcPct val="90000"/>
              </a:lnSpc>
              <a:buNone/>
              <a:defRPr sz="5400" b="0">
                <a:solidFill>
                  <a:schemeClr val="bg1"/>
                </a:solidFill>
                <a:latin typeface="+mj-lt"/>
                <a:cs typeface="Mongolian Baiti" panose="03000500000000000000" pitchFamily="66" charset="0"/>
              </a:defRPr>
            </a:lvl3pPr>
            <a:lvl4pPr marL="685800" indent="0">
              <a:lnSpc>
                <a:spcPct val="90000"/>
              </a:lnSpc>
              <a:buNone/>
              <a:defRPr sz="5400" b="0">
                <a:solidFill>
                  <a:schemeClr val="bg1"/>
                </a:solidFill>
                <a:latin typeface="+mj-lt"/>
                <a:cs typeface="Mongolian Baiti" panose="03000500000000000000" pitchFamily="66" charset="0"/>
              </a:defRPr>
            </a:lvl4pPr>
            <a:lvl5pPr marL="914400" indent="0">
              <a:lnSpc>
                <a:spcPct val="90000"/>
              </a:lnSpc>
              <a:buNone/>
              <a:defRPr sz="5400" b="0">
                <a:solidFill>
                  <a:schemeClr val="bg1"/>
                </a:solidFill>
                <a:latin typeface="+mj-lt"/>
                <a:cs typeface="Mongolian Baiti" panose="03000500000000000000" pitchFamily="66"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7F8C9FE2-6DE5-4BD7-B30C-85A8ECDF0918}" type="datetime1">
              <a:rPr lang="en-US" smtClean="0"/>
              <a:t>12/23/2025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D9E59E0B-DA31-573A-9F4C-606FE4AAB022}"/>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06802"/>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10439400" cy="5257800"/>
          </a:xfrm>
        </p:spPr>
        <p:txBody>
          <a:bodyPr anchor="t">
            <a:normAutofit/>
          </a:bodyPr>
          <a:lstStyle>
            <a:lvl1pPr marL="0" indent="0">
              <a:lnSpc>
                <a:spcPct val="90000"/>
              </a:lnSpc>
              <a:buNone/>
              <a:defRPr sz="5400" b="0">
                <a:solidFill>
                  <a:schemeClr val="tx1"/>
                </a:solidFill>
                <a:latin typeface="+mj-lt"/>
                <a:cs typeface="Mongolian Baiti" panose="03000500000000000000" pitchFamily="66" charset="0"/>
              </a:defRPr>
            </a:lvl1pPr>
            <a:lvl2pPr marL="228600" indent="0">
              <a:lnSpc>
                <a:spcPct val="90000"/>
              </a:lnSpc>
              <a:buNone/>
              <a:defRPr sz="5400" b="0">
                <a:solidFill>
                  <a:schemeClr val="tx1"/>
                </a:solidFill>
                <a:latin typeface="+mj-lt"/>
                <a:cs typeface="Mongolian Baiti" panose="03000500000000000000" pitchFamily="66" charset="0"/>
              </a:defRPr>
            </a:lvl2pPr>
            <a:lvl3pPr marL="457200" indent="0">
              <a:lnSpc>
                <a:spcPct val="90000"/>
              </a:lnSpc>
              <a:buNone/>
              <a:defRPr sz="5400" b="0">
                <a:solidFill>
                  <a:schemeClr val="tx1"/>
                </a:solidFill>
                <a:latin typeface="+mj-lt"/>
                <a:cs typeface="Mongolian Baiti" panose="03000500000000000000" pitchFamily="66" charset="0"/>
              </a:defRPr>
            </a:lvl3pPr>
            <a:lvl4pPr marL="685800" indent="0">
              <a:lnSpc>
                <a:spcPct val="90000"/>
              </a:lnSpc>
              <a:buNone/>
              <a:defRPr sz="5400" b="0">
                <a:solidFill>
                  <a:schemeClr val="tx1"/>
                </a:solidFill>
                <a:latin typeface="+mj-lt"/>
                <a:cs typeface="Mongolian Baiti" panose="03000500000000000000" pitchFamily="66" charset="0"/>
              </a:defRPr>
            </a:lvl4pPr>
            <a:lvl5pPr marL="914400" indent="0">
              <a:lnSpc>
                <a:spcPct val="90000"/>
              </a:lnSpc>
              <a:buNone/>
              <a:defRPr sz="5400" b="0">
                <a:solidFill>
                  <a:schemeClr val="tx1"/>
                </a:solidFill>
                <a:latin typeface="+mj-lt"/>
                <a:cs typeface="Mongolian Baiti" panose="03000500000000000000" pitchFamily="66"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a:lstStyle/>
          <a:p>
            <a:fld id="{00D39FB3-A85A-4123-936A-B01B34283303}" type="datetime1">
              <a:rPr lang="en-US" smtClean="0"/>
              <a:t>12/23/2025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5E01FFB5-9AC9-5608-D38C-31B179F100F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41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1"/>
            <a:ext cx="9906000" cy="5257799"/>
          </a:xfrm>
        </p:spPr>
        <p:txBody>
          <a:bodyPr anchor="b">
            <a:normAutofit/>
          </a:bodyPr>
          <a:lstStyle>
            <a:lvl1pPr marL="0" indent="0">
              <a:lnSpc>
                <a:spcPct val="90000"/>
              </a:lnSpc>
              <a:buNone/>
              <a:defRPr sz="5400" b="0">
                <a:latin typeface="+mj-lt"/>
                <a:cs typeface="Mongolian Baiti" panose="03000500000000000000" pitchFamily="66" charset="0"/>
              </a:defRPr>
            </a:lvl1pPr>
            <a:lvl2pPr marL="228600" indent="0">
              <a:lnSpc>
                <a:spcPct val="90000"/>
              </a:lnSpc>
              <a:buNone/>
              <a:defRPr sz="5400" b="0">
                <a:latin typeface="+mj-lt"/>
                <a:cs typeface="Mongolian Baiti" panose="03000500000000000000" pitchFamily="66" charset="0"/>
              </a:defRPr>
            </a:lvl2pPr>
            <a:lvl3pPr marL="457200" indent="0">
              <a:lnSpc>
                <a:spcPct val="90000"/>
              </a:lnSpc>
              <a:buNone/>
              <a:defRPr sz="5400" b="0">
                <a:latin typeface="+mj-lt"/>
                <a:cs typeface="Mongolian Baiti" panose="03000500000000000000" pitchFamily="66" charset="0"/>
              </a:defRPr>
            </a:lvl3pPr>
            <a:lvl4pPr marL="685800" indent="0">
              <a:lnSpc>
                <a:spcPct val="90000"/>
              </a:lnSpc>
              <a:buNone/>
              <a:defRPr sz="5400" b="0">
                <a:latin typeface="+mj-lt"/>
                <a:cs typeface="Mongolian Baiti" panose="03000500000000000000" pitchFamily="66" charset="0"/>
              </a:defRPr>
            </a:lvl4pPr>
            <a:lvl5pPr marL="914400" indent="0">
              <a:lnSpc>
                <a:spcPct val="90000"/>
              </a:lnSpc>
              <a:buNone/>
              <a:defRPr sz="5400" b="0">
                <a:latin typeface="+mj-lt"/>
                <a:cs typeface="Mongolian Baiti" panose="03000500000000000000" pitchFamily="66"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152400" y="6400800"/>
            <a:ext cx="5943599" cy="457200"/>
          </a:xfrm>
        </p:spPr>
        <p:txBody>
          <a:bodyPr/>
          <a:lstStyle/>
          <a:p>
            <a:endParaRPr lang="en-US" dirty="0"/>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0" y="6400800"/>
            <a:ext cx="990600" cy="457200"/>
          </a:xfrm>
        </p:spPr>
        <p:txBody>
          <a:bodyPr/>
          <a:lstStyle/>
          <a:p>
            <a:fld id="{A70944E6-539A-4BC8-B250-092F2CE95E90}" type="datetime1">
              <a:rPr lang="en-US" smtClean="0"/>
              <a:t>12/23/2025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049000" y="6400800"/>
            <a:ext cx="990600" cy="457200"/>
          </a:xfrm>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816CE4C6-A657-5805-17C1-DFBE412C51B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741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tatement 5">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9906000" cy="5257800"/>
          </a:xfrm>
        </p:spPr>
        <p:txBody>
          <a:bodyPr vert="horz" lIns="91440" tIns="45720" rIns="91440" bIns="45720" rtlCol="0" anchor="t">
            <a:normAutofit/>
          </a:bodyPr>
          <a:lstStyle>
            <a:lvl1pPr marL="0" indent="0">
              <a:lnSpc>
                <a:spcPct val="90000"/>
              </a:lnSpc>
              <a:buNone/>
              <a:defRPr lang="en-US" sz="5400" b="1" dirty="0">
                <a:solidFill>
                  <a:schemeClr val="bg1"/>
                </a:solidFill>
                <a:latin typeface="+mn-lt"/>
              </a:defRPr>
            </a:lvl1pPr>
            <a:lvl2pPr marL="228600" indent="0">
              <a:lnSpc>
                <a:spcPct val="90000"/>
              </a:lnSpc>
              <a:buNone/>
              <a:defRPr lang="en-US" sz="5400" b="1" dirty="0">
                <a:solidFill>
                  <a:schemeClr val="bg1"/>
                </a:solidFill>
                <a:latin typeface="+mn-lt"/>
              </a:defRPr>
            </a:lvl2pPr>
            <a:lvl3pPr marL="457200" indent="0">
              <a:lnSpc>
                <a:spcPct val="90000"/>
              </a:lnSpc>
              <a:buNone/>
              <a:defRPr lang="en-US" sz="5400" b="1" dirty="0">
                <a:solidFill>
                  <a:schemeClr val="bg1"/>
                </a:solidFill>
                <a:latin typeface="+mn-lt"/>
              </a:defRPr>
            </a:lvl3pPr>
            <a:lvl4pPr marL="685800" indent="0">
              <a:lnSpc>
                <a:spcPct val="90000"/>
              </a:lnSpc>
              <a:buNone/>
              <a:defRPr lang="en-US" sz="5400" b="1" dirty="0">
                <a:solidFill>
                  <a:schemeClr val="bg1"/>
                </a:solidFill>
                <a:latin typeface="+mn-lt"/>
              </a:defRPr>
            </a:lvl4pPr>
            <a:lvl5pPr marL="914400" indent="0">
              <a:lnSpc>
                <a:spcPct val="90000"/>
              </a:lnSpc>
              <a:buNone/>
              <a:defRPr lang="en-US" sz="5400" b="1" dirty="0">
                <a:solidFill>
                  <a:schemeClr val="bg1"/>
                </a:solidFill>
                <a:latin typeface="+mn-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630B6F89-4209-4DBA-AE92-A89C4CA08C29}" type="datetime1">
              <a:rPr lang="en-US" smtClean="0"/>
              <a:t>12/23/2025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2C45B696-5A62-5895-72D9-DC0A3B3E2F8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224270"/>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143000" y="5029200"/>
            <a:ext cx="9906000" cy="914400"/>
          </a:xfrm>
        </p:spPr>
        <p:txBody>
          <a:bodyPr anchor="b">
            <a:normAutofit/>
          </a:bodyPr>
          <a:lstStyle>
            <a:lvl1pPr>
              <a:lnSpc>
                <a:spcPct val="120000"/>
              </a:lnSpc>
              <a:defRPr sz="2000" b="1" i="0" spc="0">
                <a:solidFill>
                  <a:schemeClr val="accent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4114800"/>
          </a:xfrm>
        </p:spPr>
        <p:txBody>
          <a:bodyPr anchor="b">
            <a:normAutofit/>
          </a:bodyPr>
          <a:lstStyle>
            <a:lvl1pPr marL="164592" indent="-164592">
              <a:lnSpc>
                <a:spcPct val="100000"/>
              </a:lnSpc>
              <a:spcBef>
                <a:spcPts val="0"/>
              </a:spcBef>
              <a:buNone/>
              <a:defRPr sz="5400">
                <a:latin typeface="+mj-lt"/>
                <a:cs typeface="Mongolian Baiti" panose="03000500000000000000" pitchFamily="66" charset="0"/>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a:lstStyle/>
          <a:p>
            <a:fld id="{9C85BD29-F703-441C-BA70-A68EA51BEFAB}" type="datetime1">
              <a:rPr lang="en-US" smtClean="0"/>
              <a:t>12/23/2025</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4A33729E-38D5-A1E3-A590-6B649D520DE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2826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143000" y="4955722"/>
            <a:ext cx="9906000" cy="987878"/>
          </a:xfrm>
        </p:spPr>
        <p:txBody>
          <a:bodyPr anchor="ctr">
            <a:normAutofit/>
          </a:bodyPr>
          <a:lstStyle>
            <a:lvl1pPr algn="r">
              <a:lnSpc>
                <a:spcPct val="120000"/>
              </a:lnSpc>
              <a:defRPr sz="2000" b="1" i="0" spc="0">
                <a:solidFill>
                  <a:schemeClr val="bg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3950208"/>
          </a:xfrm>
        </p:spPr>
        <p:txBody>
          <a:bodyPr anchor="t">
            <a:normAutofit/>
          </a:bodyPr>
          <a:lstStyle>
            <a:lvl1pPr marL="164592" indent="-164592">
              <a:lnSpc>
                <a:spcPct val="100000"/>
              </a:lnSpc>
              <a:spcBef>
                <a:spcPts val="0"/>
              </a:spcBef>
              <a:buNone/>
              <a:defRPr sz="4800">
                <a:solidFill>
                  <a:schemeClr val="bg1"/>
                </a:solidFill>
                <a:latin typeface="+mj-lt"/>
                <a:cs typeface="Mongolian Baiti" panose="03000500000000000000" pitchFamily="66" charset="0"/>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8F5B9CFA-6593-4507-A356-FB73387E9819}" type="datetime1">
              <a:rPr lang="en-US" smtClean="0"/>
              <a:t>12/23/2025</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EAB597FC-DDBE-CAE6-D19E-43EBC6822347}"/>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086084"/>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4707468" y="5029200"/>
            <a:ext cx="6341532" cy="914399"/>
          </a:xfrm>
        </p:spPr>
        <p:txBody>
          <a:bodyPr anchor="b">
            <a:normAutofit/>
          </a:bodyPr>
          <a:lstStyle>
            <a:lvl1pPr algn="r">
              <a:lnSpc>
                <a:spcPct val="120000"/>
              </a:lnSpc>
              <a:defRPr sz="2000" b="1" i="0" spc="0">
                <a:solidFill>
                  <a:schemeClr val="accent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4073980"/>
          </a:xfrm>
        </p:spPr>
        <p:txBody>
          <a:bodyPr anchor="ctr">
            <a:normAutofit/>
          </a:bodyPr>
          <a:lstStyle>
            <a:lvl1pPr marL="164592" indent="-164592">
              <a:lnSpc>
                <a:spcPct val="110000"/>
              </a:lnSpc>
              <a:spcBef>
                <a:spcPts val="0"/>
              </a:spcBef>
              <a:buNone/>
              <a:defRPr sz="5400">
                <a:latin typeface="+mj-lt"/>
                <a:cs typeface="Mongolian Baiti" panose="03000500000000000000" pitchFamily="66" charset="0"/>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a:lstStyle/>
          <a:p>
            <a:fld id="{6DF2A675-1020-4672-8497-CDB1190FE408}" type="datetime1">
              <a:rPr lang="en-US" smtClean="0"/>
              <a:t>12/23/2025</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FE0B72BA-2488-6234-EBE9-5F35F28FB99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13085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clusion">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685800"/>
            <a:ext cx="9906000" cy="1828800"/>
          </a:xfrm>
        </p:spPr>
        <p:txBody>
          <a:bodyPr anchor="b">
            <a:normAutofit/>
          </a:bodyPr>
          <a:lstStyle>
            <a:lvl1pPr>
              <a:defRPr sz="7200">
                <a:solidFill>
                  <a:schemeClr val="tx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1143000" y="2729555"/>
            <a:ext cx="9906000" cy="3214045"/>
          </a:xfrm>
        </p:spPr>
        <p:txBody>
          <a:bodyPr/>
          <a:lstStyle>
            <a:lvl1pPr marL="0" indent="0">
              <a:spcBef>
                <a:spcPts val="0"/>
              </a:spcBef>
              <a:buNone/>
              <a:defRPr>
                <a:solidFill>
                  <a:schemeClr val="tx1"/>
                </a:solidFill>
                <a:latin typeface="+mn-lt"/>
              </a:defRPr>
            </a:lvl1pPr>
            <a:lvl2pPr marL="228600" indent="0">
              <a:spcBef>
                <a:spcPts val="0"/>
              </a:spcBef>
              <a:buNone/>
              <a:defRPr>
                <a:solidFill>
                  <a:schemeClr val="tx1"/>
                </a:solidFill>
                <a:latin typeface="+mn-lt"/>
              </a:defRPr>
            </a:lvl2pPr>
            <a:lvl3pPr marL="457200" indent="0">
              <a:spcBef>
                <a:spcPts val="0"/>
              </a:spcBef>
              <a:buNone/>
              <a:defRPr>
                <a:solidFill>
                  <a:schemeClr val="tx1"/>
                </a:solidFill>
                <a:latin typeface="+mn-lt"/>
              </a:defRPr>
            </a:lvl3pPr>
            <a:lvl4pPr marL="685800" indent="0">
              <a:spcBef>
                <a:spcPts val="0"/>
              </a:spcBef>
              <a:buNone/>
              <a:defRPr>
                <a:solidFill>
                  <a:schemeClr val="tx1"/>
                </a:solidFill>
                <a:latin typeface="+mn-lt"/>
              </a:defRPr>
            </a:lvl4pPr>
            <a:lvl5pPr marL="914400" indent="0">
              <a:spcBef>
                <a:spcPts val="0"/>
              </a:spcBef>
              <a:buNone/>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lvl1pPr>
              <a:defRPr>
                <a:solidFill>
                  <a:schemeClr val="tx1"/>
                </a:solidFill>
              </a:defRPr>
            </a:lvl1pPr>
          </a:lstStyle>
          <a:p>
            <a:fld id="{5B21EF61-A901-4AB4-9C45-C45E4D36F49E}" type="datetime1">
              <a:rPr lang="en-US" smtClean="0"/>
              <a:t>12/23/2025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dirty="0"/>
          </a:p>
        </p:txBody>
      </p:sp>
      <p:cxnSp>
        <p:nvCxnSpPr>
          <p:cNvPr id="3" name="Straight Connector 2">
            <a:extLst>
              <a:ext uri="{FF2B5EF4-FFF2-40B4-BE49-F238E27FC236}">
                <a16:creationId xmlns:a16="http://schemas.microsoft.com/office/drawing/2014/main" id="{597917D3-DF16-9257-206A-EC4725B68DB8}"/>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99947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2990" y="2827402"/>
            <a:ext cx="3736010" cy="2845567"/>
          </a:xfrm>
        </p:spPr>
        <p:txBody>
          <a:bodyPr vert="horz" lIns="91440" tIns="45720" rIns="91440" bIns="45720" rtlCol="0" anchor="t">
            <a:normAutofit/>
          </a:bodyPr>
          <a:lstStyle>
            <a:lvl1pPr>
              <a:defRPr lang="en-US" sz="44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2988" y="1521399"/>
            <a:ext cx="3729915" cy="1123122"/>
          </a:xfrm>
        </p:spPr>
        <p:txBody>
          <a:bodyPr vert="horz" lIns="91440" tIns="45720" rIns="91440" bIns="45720" rtlCol="0" anchor="b">
            <a:normAutofit/>
          </a:bodyPr>
          <a:lstStyle>
            <a:lvl1pPr marL="0" indent="0">
              <a:spcBef>
                <a:spcPts val="0"/>
              </a:spcBef>
              <a:buNone/>
              <a:defRPr lang="en-US" sz="2000" b="1" dirty="0">
                <a:solidFill>
                  <a:schemeClr val="accent1"/>
                </a:solidFill>
                <a:latin typeface="+mn-lt"/>
              </a:defRPr>
            </a:lvl1pPr>
          </a:lstStyle>
          <a:p>
            <a:pPr lvl="0"/>
            <a:r>
              <a:rPr lang="en-US"/>
              <a:t>Click to edit Master subtitle style</a:t>
            </a:r>
            <a:endParaRPr lang="en-US" dirty="0"/>
          </a:p>
        </p:txBody>
      </p:sp>
      <p:sp>
        <p:nvSpPr>
          <p:cNvPr id="14" name="Picture Placeholder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1143000" y="685800"/>
            <a:ext cx="5457968"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a:lstStyle>
            <a:lvl1pPr>
              <a:defRPr>
                <a:solidFill>
                  <a:schemeClr val="tx1"/>
                </a:solidFill>
                <a:effectLst/>
              </a:defRPr>
            </a:lvl1pPr>
          </a:lstStyle>
          <a:p>
            <a:fld id="{7D8177C5-BD9A-4D23-83AF-F5B841ADF3F2}" type="datetime1">
              <a:rPr lang="en-US" smtClean="0"/>
              <a:t>12/23/2025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9" name="Straight Connector 8">
            <a:extLst>
              <a:ext uri="{FF2B5EF4-FFF2-40B4-BE49-F238E27FC236}">
                <a16:creationId xmlns:a16="http://schemas.microsoft.com/office/drawing/2014/main" id="{546E54C3-5CBC-D17E-9D7C-4FF681AFB45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5514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2278617"/>
            <a:ext cx="8430767" cy="1842020"/>
          </a:xfrm>
        </p:spPr>
        <p:txBody>
          <a:bodyPr anchor="b">
            <a:noAutofit/>
          </a:bodyPr>
          <a:lstStyle>
            <a:lvl1pPr>
              <a:defRPr sz="720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1143128" y="4335592"/>
            <a:ext cx="8430639" cy="1608008"/>
          </a:xfrm>
        </p:spPr>
        <p:txBody>
          <a:bodyPr>
            <a:normAutofit/>
          </a:bodyPr>
          <a:lstStyle>
            <a:lvl1pPr marL="0" indent="0">
              <a:spcBef>
                <a:spcPts val="0"/>
              </a:spcBef>
              <a:buNone/>
              <a:defRPr sz="1800">
                <a:solidFill>
                  <a:schemeClr val="bg1"/>
                </a:solidFill>
              </a:defRPr>
            </a:lvl1pPr>
            <a:lvl2pPr marL="228600" indent="0">
              <a:spcBef>
                <a:spcPts val="0"/>
              </a:spcBef>
              <a:buNone/>
              <a:defRPr sz="1600">
                <a:solidFill>
                  <a:schemeClr val="bg1"/>
                </a:solidFill>
              </a:defRPr>
            </a:lvl2pPr>
            <a:lvl3pPr marL="457200" indent="0">
              <a:spcBef>
                <a:spcPts val="0"/>
              </a:spcBef>
              <a:buNone/>
              <a:defRPr sz="1400">
                <a:solidFill>
                  <a:schemeClr val="bg1"/>
                </a:solidFill>
              </a:defRPr>
            </a:lvl3pPr>
            <a:lvl4pPr marL="685800" indent="0">
              <a:spcBef>
                <a:spcPts val="0"/>
              </a:spcBef>
              <a:buNone/>
              <a:defRPr sz="1400">
                <a:solidFill>
                  <a:schemeClr val="bg1"/>
                </a:solidFill>
              </a:defRPr>
            </a:lvl4pPr>
            <a:lvl5pPr marL="914400" indent="0">
              <a:spcBef>
                <a:spcPts val="0"/>
              </a:spcBef>
              <a:buNone/>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E99C0E38-0B6C-4F02-AE7F-390E700470CD}" type="datetime1">
              <a:rPr lang="en-US" smtClean="0"/>
              <a:t>12/23/2025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3" name="Straight Connector 2">
            <a:extLst>
              <a:ext uri="{FF2B5EF4-FFF2-40B4-BE49-F238E27FC236}">
                <a16:creationId xmlns:a16="http://schemas.microsoft.com/office/drawing/2014/main" id="{2972AAFA-E5BE-EBA1-7C6C-D6C7CA13C4A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307089"/>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1036"/>
            <a:ext cx="9906000" cy="999861"/>
          </a:xfrm>
        </p:spPr>
        <p:txBody>
          <a:bodyPr anchor="t"/>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627D5A5-84C3-7EDE-A8EB-2DE057DE46AB}"/>
              </a:ext>
            </a:extLst>
          </p:cNvPr>
          <p:cNvSpPr>
            <a:spLocks noGrp="1"/>
          </p:cNvSpPr>
          <p:nvPr>
            <p:ph sz="quarter" idx="15"/>
          </p:nvPr>
        </p:nvSpPr>
        <p:spPr>
          <a:xfrm>
            <a:off x="1142999" y="1825625"/>
            <a:ext cx="4544695" cy="4117975"/>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a:extLst>
              <a:ext uri="{FF2B5EF4-FFF2-40B4-BE49-F238E27FC236}">
                <a16:creationId xmlns:a16="http://schemas.microsoft.com/office/drawing/2014/main" id="{D54150AE-A7C6-D328-35D7-F5B840930E3B}"/>
              </a:ext>
            </a:extLst>
          </p:cNvPr>
          <p:cNvSpPr>
            <a:spLocks noGrp="1"/>
          </p:cNvSpPr>
          <p:nvPr>
            <p:ph sz="quarter" idx="16"/>
          </p:nvPr>
        </p:nvSpPr>
        <p:spPr>
          <a:xfrm>
            <a:off x="6504305" y="1825625"/>
            <a:ext cx="4544695" cy="4117975"/>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833FF731-0671-4E16-83B5-1527EB111BED}" type="datetime1">
              <a:rPr lang="en-US" smtClean="0"/>
              <a:t>12/23/2025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78B40A4-AD32-3681-054F-B1104A95BB7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990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1143000" y="685800"/>
            <a:ext cx="9906000" cy="857904"/>
          </a:xfrm>
        </p:spPr>
        <p:txBody>
          <a:bodyPr anchor="t"/>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1143000" y="1685735"/>
            <a:ext cx="4541520" cy="559834"/>
          </a:xfrm>
        </p:spPr>
        <p:txBody>
          <a:bodyPr anchor="b">
            <a:normAutofit/>
          </a:bodyPr>
          <a:lstStyle>
            <a:lvl1pPr marL="0" indent="0">
              <a:lnSpc>
                <a:spcPct val="90000"/>
              </a:lnSpc>
              <a:buNone/>
              <a:defRPr sz="1600" b="1" i="0"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76AAF7-C632-FCD0-6A60-E0EA4A52F229}"/>
              </a:ext>
            </a:extLst>
          </p:cNvPr>
          <p:cNvSpPr>
            <a:spLocks noGrp="1"/>
          </p:cNvSpPr>
          <p:nvPr>
            <p:ph sz="quarter" idx="15"/>
          </p:nvPr>
        </p:nvSpPr>
        <p:spPr>
          <a:xfrm>
            <a:off x="1143000" y="2387600"/>
            <a:ext cx="4541838" cy="35560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508116" y="1685735"/>
            <a:ext cx="4541520" cy="559834"/>
          </a:xfrm>
        </p:spPr>
        <p:txBody>
          <a:bodyPr anchor="b">
            <a:normAutofit/>
          </a:bodyPr>
          <a:lstStyle>
            <a:lvl1pPr marL="0" indent="0">
              <a:lnSpc>
                <a:spcPct val="90000"/>
              </a:lnSpc>
              <a:buNone/>
              <a:defRPr sz="1600" b="1" i="0"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11">
            <a:extLst>
              <a:ext uri="{FF2B5EF4-FFF2-40B4-BE49-F238E27FC236}">
                <a16:creationId xmlns:a16="http://schemas.microsoft.com/office/drawing/2014/main" id="{CD998360-6973-27D8-8B08-ACAE10572B32}"/>
              </a:ext>
            </a:extLst>
          </p:cNvPr>
          <p:cNvSpPr>
            <a:spLocks noGrp="1"/>
          </p:cNvSpPr>
          <p:nvPr>
            <p:ph sz="quarter" idx="16"/>
          </p:nvPr>
        </p:nvSpPr>
        <p:spPr>
          <a:xfrm>
            <a:off x="6507162" y="2387600"/>
            <a:ext cx="4541838" cy="35560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a:xfrm>
            <a:off x="10058401" y="6400800"/>
            <a:ext cx="990599" cy="457200"/>
          </a:xfrm>
        </p:spPr>
        <p:txBody>
          <a:bodyPr/>
          <a:lstStyle/>
          <a:p>
            <a:fld id="{0522869C-8080-4F99-8FAC-1725E6C242DF}" type="datetime1">
              <a:rPr lang="en-US" smtClean="0"/>
              <a:t>12/23/2025</a:t>
            </a:fld>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4" name="Straight Connector 3">
            <a:extLst>
              <a:ext uri="{FF2B5EF4-FFF2-40B4-BE49-F238E27FC236}">
                <a16:creationId xmlns:a16="http://schemas.microsoft.com/office/drawing/2014/main" id="{BFE3AABC-393D-6A10-85E1-3DA5FCF6F28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4472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1143000" y="685800"/>
            <a:ext cx="9906000" cy="1124035"/>
          </a:xfrm>
        </p:spPr>
        <p:txBody>
          <a:bodyPr anchor="t"/>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a:xfrm>
            <a:off x="10058401" y="6400800"/>
            <a:ext cx="990599" cy="457200"/>
          </a:xfrm>
        </p:spPr>
        <p:txBody>
          <a:bodyPr/>
          <a:lstStyle/>
          <a:p>
            <a:fld id="{8DF9FB6F-4F0B-43F9-AF69-3B0CAC3B888F}" type="datetime1">
              <a:rPr lang="en-US" smtClean="0"/>
              <a:t>12/23/2025</a:t>
            </a:fld>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F47143C1-3BF7-2821-826F-7956E68E4ED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1298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a:xfrm>
            <a:off x="10058401" y="6400800"/>
            <a:ext cx="990599" cy="457200"/>
          </a:xfrm>
        </p:spPr>
        <p:txBody>
          <a:bodyPr/>
          <a:lstStyle/>
          <a:p>
            <a:fld id="{00E5B50F-7E5E-430D-954F-DEC2717D2CC8}" type="datetime1">
              <a:rPr lang="en-US" smtClean="0"/>
              <a:t>12/23/2025</a:t>
            </a:fld>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5" name="Straight Connector 4">
            <a:extLst>
              <a:ext uri="{FF2B5EF4-FFF2-40B4-BE49-F238E27FC236}">
                <a16:creationId xmlns:a16="http://schemas.microsoft.com/office/drawing/2014/main" id="{332C6766-0277-BD60-47A7-70F9C799649E}"/>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86192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1166740" y="685801"/>
            <a:ext cx="3595634" cy="1808584"/>
          </a:xfrm>
        </p:spPr>
        <p:txBody>
          <a:bodyPr anchor="t">
            <a:normAutofit/>
          </a:bodyPr>
          <a:lstStyle>
            <a:lvl1pPr>
              <a:defRPr sz="36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1166740" y="2743200"/>
            <a:ext cx="3595634" cy="3200400"/>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7" y="685801"/>
            <a:ext cx="5943599" cy="5257799"/>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a:xfrm>
            <a:off x="10058401" y="6400800"/>
            <a:ext cx="990599" cy="457200"/>
          </a:xfrm>
        </p:spPr>
        <p:txBody>
          <a:bodyPr/>
          <a:lstStyle/>
          <a:p>
            <a:fld id="{F5570C49-D89B-4A85-81F2-2955DCD49ED2}" type="datetime1">
              <a:rPr lang="en-US" smtClean="0"/>
              <a:t>12/23/2025</a:t>
            </a:fld>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8" name="Straight Connector 7">
            <a:extLst>
              <a:ext uri="{FF2B5EF4-FFF2-40B4-BE49-F238E27FC236}">
                <a16:creationId xmlns:a16="http://schemas.microsoft.com/office/drawing/2014/main" id="{0F52DA44-7B78-2397-2B78-AD0FE8DE32E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7576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1156692" y="685801"/>
            <a:ext cx="3595634" cy="1823162"/>
          </a:xfrm>
        </p:spPr>
        <p:txBody>
          <a:bodyPr anchor="t">
            <a:normAutofit/>
          </a:bodyPr>
          <a:lstStyle>
            <a:lvl1pPr>
              <a:defRPr sz="36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1156692" y="2743200"/>
            <a:ext cx="3595634" cy="3200400"/>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hasCustomPrompt="1"/>
          </p:nvPr>
        </p:nvSpPr>
        <p:spPr>
          <a:xfrm>
            <a:off x="5334000" y="685802"/>
            <a:ext cx="5701308" cy="5257798"/>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a:xfrm>
            <a:off x="10058401" y="6400800"/>
            <a:ext cx="990599" cy="457200"/>
          </a:xfrm>
        </p:spPr>
        <p:txBody>
          <a:bodyPr/>
          <a:lstStyle/>
          <a:p>
            <a:fld id="{E6CFD80B-F9FB-4989-A4EB-DBB19E6671FD}" type="datetime1">
              <a:rPr lang="en-US" smtClean="0"/>
              <a:t>12/23/2025</a:t>
            </a:fld>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8" name="Straight Connector 7">
            <a:extLst>
              <a:ext uri="{FF2B5EF4-FFF2-40B4-BE49-F238E27FC236}">
                <a16:creationId xmlns:a16="http://schemas.microsoft.com/office/drawing/2014/main" id="{24420CDB-B7DC-0296-6DF4-02A4E776627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711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3000" y="2097452"/>
            <a:ext cx="9906000" cy="3874222"/>
          </a:xfrm>
        </p:spPr>
        <p:txBody>
          <a:bodyPr vert="horz" lIns="91440" tIns="45720" rIns="91440" bIns="45720" rtlCol="0" anchor="t">
            <a:normAutofit/>
          </a:bodyPr>
          <a:lstStyle>
            <a:lvl1pPr>
              <a:defRPr lang="en-US" sz="80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693821"/>
            <a:ext cx="7794754" cy="1200698"/>
          </a:xfrm>
        </p:spPr>
        <p:txBody>
          <a:bodyPr vert="horz" lIns="91440" tIns="45720" rIns="91440" bIns="45720" rtlCol="0" anchor="b">
            <a:normAutofit/>
          </a:bodyPr>
          <a:lstStyle>
            <a:lvl1pPr marL="0" indent="0">
              <a:buNone/>
              <a:defRPr lang="en-US" sz="2000" b="1" dirty="0">
                <a:solidFill>
                  <a:schemeClr val="accent1"/>
                </a:solidFill>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A5F493D0-2A08-42DB-964D-2E1108D4CB76}" type="datetime1">
              <a:rPr lang="en-US" smtClean="0"/>
              <a:t>12/23/2025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2E0F3FF5-645F-9896-EB7A-64D903F7754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45859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3000" y="1903564"/>
            <a:ext cx="9140954" cy="2836729"/>
          </a:xfrm>
        </p:spPr>
        <p:txBody>
          <a:bodyPr vert="horz" lIns="91440" tIns="45720" rIns="91440" bIns="45720" rtlCol="0" anchor="b">
            <a:normAutofit/>
          </a:bodyPr>
          <a:lstStyle>
            <a:lvl1pPr>
              <a:defRPr lang="en-US" sz="6800" dirty="0"/>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4923173"/>
            <a:ext cx="7388353" cy="1014984"/>
          </a:xfrm>
        </p:spPr>
        <p:txBody>
          <a:bodyPr vert="horz" lIns="91440" tIns="45720" rIns="91440" bIns="45720" rtlCol="0">
            <a:normAutofit/>
          </a:bodyPr>
          <a:lstStyle>
            <a:lvl1pPr marL="0" indent="0">
              <a:buNone/>
              <a:defRPr lang="en-US" sz="2000" b="1" i="0" dirty="0">
                <a:solidFill>
                  <a:schemeClr val="accent1"/>
                </a:solidFill>
                <a:latin typeface="+mn-lt"/>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a:lstStyle/>
          <a:p>
            <a:fld id="{57C23FB3-0824-43FF-8EA1-707169FC13FA}" type="datetime1">
              <a:rPr lang="en-US" smtClean="0"/>
              <a:t>12/23/2025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599" cy="457200"/>
          </a:xfrm>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8D985B18-7603-5E0E-67B4-DFB03DB2AA5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71391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94490"/>
            <a:ext cx="8229600" cy="2379013"/>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2" y="3962400"/>
            <a:ext cx="7588155" cy="1029310"/>
          </a:xfrm>
        </p:spPr>
        <p:txBody>
          <a:bodyPr>
            <a:normAutofit/>
          </a:bodyPr>
          <a:lstStyle>
            <a:lvl1pPr marL="0" indent="0" algn="ctr">
              <a:buNone/>
              <a:defRPr sz="2000" b="1" i="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a:lstStyle/>
          <a:p>
            <a:fld id="{D26C4EF4-1425-499B-9B0A-3303E07CFD10}" type="datetime1">
              <a:rPr lang="en-US" smtClean="0"/>
              <a:t>12/23/2025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0D01BC5C-C61F-D922-112D-C75F3114252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32718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t">
            <a:normAutofit/>
          </a:bodyPr>
          <a:lstStyle>
            <a:lvl1pPr>
              <a:defRPr lang="en-US" sz="7400" dirty="0">
                <a:solidFill>
                  <a:schemeClr val="bg1"/>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A9FD4B53-E1EA-4DC9-BEB9-493B5BDE9305}" type="datetime1">
              <a:rPr lang="en-US" smtClean="0"/>
              <a:t>12/23/2025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7" name="Straight Connector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0672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1143001" y="698501"/>
            <a:ext cx="9906000" cy="1018531"/>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1142999" y="1902460"/>
            <a:ext cx="9906001" cy="40411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8893929" y="6400800"/>
            <a:ext cx="2155071" cy="457200"/>
          </a:xfrm>
          <a:prstGeom prst="rect">
            <a:avLst/>
          </a:prstGeom>
        </p:spPr>
        <p:txBody>
          <a:bodyPr vert="horz" lIns="91440" tIns="45720" rIns="91440" bIns="45720" rtlCol="0" anchor="ctr"/>
          <a:lstStyle>
            <a:lvl1pPr algn="r" rtl="0">
              <a:defRPr sz="1000" b="1" i="0">
                <a:solidFill>
                  <a:schemeClr val="tx1"/>
                </a:solidFill>
                <a:latin typeface="+mj-lt"/>
                <a:cs typeface="Mongolian Baiti" panose="03000500000000000000" pitchFamily="66" charset="0"/>
              </a:defRPr>
            </a:lvl1pPr>
          </a:lstStyle>
          <a:p>
            <a:fld id="{8FD589F1-8A4C-4250-9180-4AE033388C26}" type="datetime1">
              <a:rPr lang="en-US" smtClean="0"/>
              <a:t>12/23/2025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152400" y="6400800"/>
            <a:ext cx="5943599" cy="457200"/>
          </a:xfrm>
          <a:prstGeom prst="rect">
            <a:avLst/>
          </a:prstGeom>
        </p:spPr>
        <p:txBody>
          <a:bodyPr vert="horz" lIns="91440" tIns="45720" rIns="91440" bIns="45720" rtlCol="0" anchor="ctr"/>
          <a:lstStyle>
            <a:lvl1pPr algn="l" rtl="0">
              <a:defRPr sz="1000" b="1" i="0">
                <a:solidFill>
                  <a:schemeClr val="tx1"/>
                </a:solidFill>
                <a:latin typeface="+mj-lt"/>
                <a:cs typeface="Mongolian Baiti" panose="03000500000000000000" pitchFamily="66" charset="0"/>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049000" y="6400800"/>
            <a:ext cx="990599" cy="457200"/>
          </a:xfrm>
          <a:prstGeom prst="rect">
            <a:avLst/>
          </a:prstGeom>
        </p:spPr>
        <p:txBody>
          <a:bodyPr vert="horz" lIns="91440" tIns="45720" rIns="91440" bIns="45720" rtlCol="0" anchor="ctr"/>
          <a:lstStyle>
            <a:lvl1pPr algn="r" rtl="0">
              <a:defRPr sz="1000" b="1" i="0">
                <a:solidFill>
                  <a:schemeClr val="accent1"/>
                </a:solidFill>
                <a:latin typeface="+mj-lt"/>
                <a:cs typeface="Mongolian Baiti" panose="03000500000000000000" pitchFamily="66" charset="0"/>
              </a:defRPr>
            </a:lvl1pPr>
          </a:lstStyle>
          <a:p>
            <a:fld id="{AEAA3239-9EA4-4A65-A281-97F994456D9F}" type="slidenum">
              <a:rPr lang="en-US" smtClean="0"/>
              <a:pPr/>
              <a:t>‹#›</a:t>
            </a:fld>
            <a:endParaRPr lang="en-US" dirty="0"/>
          </a:p>
        </p:txBody>
      </p:sp>
    </p:spTree>
    <p:extLst>
      <p:ext uri="{BB962C8B-B14F-4D97-AF65-F5344CB8AC3E}">
        <p14:creationId xmlns:p14="http://schemas.microsoft.com/office/powerpoint/2010/main" val="23522331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Lst>
  <p:hf hdr="0" dt="0"/>
  <p:txStyles>
    <p:titleStyle>
      <a:lvl1pPr algn="l" defTabSz="914400" rtl="0" eaLnBrk="1" latinLnBrk="0" hangingPunct="1">
        <a:lnSpc>
          <a:spcPct val="80000"/>
        </a:lnSpc>
        <a:spcBef>
          <a:spcPct val="0"/>
        </a:spcBef>
        <a:buNone/>
        <a:defRPr sz="3600" b="0" i="0" kern="1200" spc="0" baseline="0">
          <a:solidFill>
            <a:schemeClr val="tx1"/>
          </a:solidFill>
          <a:latin typeface="+mj-lt"/>
          <a:ea typeface="+mj-ea"/>
          <a:cs typeface="Mongolian Baiti" panose="03000500000000000000" pitchFamily="66"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400" b="0" i="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orient="horz" pos="2160" userDrawn="1">
          <p15:clr>
            <a:srgbClr val="F26B43"/>
          </p15:clr>
        </p15:guide>
        <p15:guide id="24" pos="3840" userDrawn="1">
          <p15:clr>
            <a:srgbClr val="F26B43"/>
          </p15:clr>
        </p15:guide>
        <p15:guide id="25" pos="7584" userDrawn="1">
          <p15:clr>
            <a:srgbClr val="F26B43"/>
          </p15:clr>
        </p15:guide>
        <p15:guide id="26" pos="96" userDrawn="1">
          <p15:clr>
            <a:srgbClr val="F26B43"/>
          </p15:clr>
        </p15:guide>
        <p15:guide id="27" pos="720" userDrawn="1">
          <p15:clr>
            <a:srgbClr val="F26B43"/>
          </p15:clr>
        </p15:guide>
        <p15:guide id="28" pos="6960" userDrawn="1">
          <p15:clr>
            <a:srgbClr val="F26B43"/>
          </p15:clr>
        </p15:guide>
        <p15:guide id="29" orient="horz" pos="4032" userDrawn="1">
          <p15:clr>
            <a:srgbClr val="F26B43"/>
          </p15:clr>
        </p15:guide>
        <p15:guide id="30" orient="horz" pos="432" userDrawn="1">
          <p15:clr>
            <a:srgbClr val="F26B43"/>
          </p15:clr>
        </p15:guide>
        <p15:guide id="31"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5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51.xml"/><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21.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notesSlide" Target="../notesSlides/notesSlide13.xml"/><Relationship Id="rId1" Type="http://schemas.openxmlformats.org/officeDocument/2006/relationships/slideLayout" Target="../slideLayouts/slideLayout51.xml"/><Relationship Id="rId6" Type="http://schemas.openxmlformats.org/officeDocument/2006/relationships/image" Target="../media/image32.svg"/><Relationship Id="rId11" Type="http://schemas.openxmlformats.org/officeDocument/2006/relationships/image" Target="../media/image55.png"/><Relationship Id="rId5" Type="http://schemas.openxmlformats.org/officeDocument/2006/relationships/image" Target="../media/image31.png"/><Relationship Id="rId10" Type="http://schemas.openxmlformats.org/officeDocument/2006/relationships/image" Target="../media/image54.svg"/><Relationship Id="rId4" Type="http://schemas.openxmlformats.org/officeDocument/2006/relationships/image" Target="../media/image22.svg"/><Relationship Id="rId9" Type="http://schemas.openxmlformats.org/officeDocument/2006/relationships/image" Target="../media/image53.png"/><Relationship Id="rId14" Type="http://schemas.openxmlformats.org/officeDocument/2006/relationships/image" Target="../media/image58.sv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1.xml"/><Relationship Id="rId4" Type="http://schemas.openxmlformats.org/officeDocument/2006/relationships/image" Target="../media/image28.sv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1.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1.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1.xml"/><Relationship Id="rId4" Type="http://schemas.openxmlformats.org/officeDocument/2006/relationships/image" Target="../media/image28.sv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2.svg"/></Relationships>
</file>

<file path=ppt/slides/_rels/slide20.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image" Target="../media/image2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20.xml"/><Relationship Id="rId1" Type="http://schemas.openxmlformats.org/officeDocument/2006/relationships/slideLayout" Target="../slideLayouts/slideLayout51.xml"/><Relationship Id="rId6" Type="http://schemas.openxmlformats.org/officeDocument/2006/relationships/image" Target="../media/image32.svg"/><Relationship Id="rId11" Type="http://schemas.openxmlformats.org/officeDocument/2006/relationships/image" Target="../media/image69.png"/><Relationship Id="rId5" Type="http://schemas.openxmlformats.org/officeDocument/2006/relationships/image" Target="../media/image31.png"/><Relationship Id="rId10" Type="http://schemas.openxmlformats.org/officeDocument/2006/relationships/image" Target="../media/image68.svg"/><Relationship Id="rId4" Type="http://schemas.openxmlformats.org/officeDocument/2006/relationships/image" Target="../media/image22.svg"/><Relationship Id="rId9" Type="http://schemas.openxmlformats.org/officeDocument/2006/relationships/image" Target="../media/image67.png"/><Relationship Id="rId14" Type="http://schemas.openxmlformats.org/officeDocument/2006/relationships/image" Target="../media/image72.sv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1.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22.sv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51.xml"/><Relationship Id="rId4" Type="http://schemas.openxmlformats.org/officeDocument/2006/relationships/image" Target="../media/image28.sv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5.xml"/><Relationship Id="rId1" Type="http://schemas.openxmlformats.org/officeDocument/2006/relationships/slideLayout" Target="../slideLayouts/slideLayout51.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22.svg"/><Relationship Id="rId9" Type="http://schemas.openxmlformats.org/officeDocument/2006/relationships/image" Target="../media/image35.png"/><Relationship Id="rId14" Type="http://schemas.openxmlformats.org/officeDocument/2006/relationships/image" Target="../media/image40.sv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1.xml"/><Relationship Id="rId4"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51.xml"/><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21.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9.xml"/><Relationship Id="rId1" Type="http://schemas.openxmlformats.org/officeDocument/2006/relationships/slideLayout" Target="../slideLayouts/slideLayout51.xml"/><Relationship Id="rId6" Type="http://schemas.openxmlformats.org/officeDocument/2006/relationships/image" Target="../media/image32.svg"/><Relationship Id="rId11" Type="http://schemas.openxmlformats.org/officeDocument/2006/relationships/image" Target="../media/image47.png"/><Relationship Id="rId5" Type="http://schemas.openxmlformats.org/officeDocument/2006/relationships/image" Target="../media/image31.png"/><Relationship Id="rId10" Type="http://schemas.openxmlformats.org/officeDocument/2006/relationships/image" Target="../media/image46.svg"/><Relationship Id="rId4" Type="http://schemas.openxmlformats.org/officeDocument/2006/relationships/image" Target="../media/image22.svg"/><Relationship Id="rId9" Type="http://schemas.openxmlformats.org/officeDocument/2006/relationships/image" Target="../media/image45.png"/><Relationship Id="rId14"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237DC72-932F-4CC8-9BF6-E220A693B966}"/>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visually striking abstract representation of interconnected digital nodes and flowing data streams, symbolizing dynamic movement and structure within a conceptual space. The composition should feature a central glowing pulse or energy wave, surrounded by layered geometric patterns, evoking the idea of structure, function, and implementation in a modern technological context. The image must be clean and premium, with ample negative space to allow for clear overlay of the slide title. No visible or implied text, letters, or words should appear anywhere in the image">
            <a:extLst>
              <a:ext uri="{FF2B5EF4-FFF2-40B4-BE49-F238E27FC236}">
                <a16:creationId xmlns:a16="http://schemas.microsoft.com/office/drawing/2014/main" id="{7ED2E63A-84C8-48AD-AA35-8152C2907F33}"/>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F32E8462-2AE7-9D20-CB4B-02A1040F9253}"/>
              </a:ext>
            </a:extLst>
          </p:cNvPr>
          <p:cNvSpPr>
            <a:spLocks noGrp="1"/>
          </p:cNvSpPr>
          <p:nvPr>
            <p:ph type="sldNum" sz="quarter" idx="12"/>
          </p:nvPr>
        </p:nvSpPr>
        <p:spPr/>
        <p:txBody>
          <a:bodyPr/>
          <a:lstStyle/>
          <a:p>
            <a:fld id="{AEAA3239-9EA4-4A65-A281-97F994456D9F}" type="slidenum">
              <a:rPr lang="en-US" smtClean="0"/>
              <a:t>1</a:t>
            </a:fld>
            <a:endParaRPr lang="en-US" dirty="0"/>
          </a:p>
        </p:txBody>
      </p:sp>
      <p:sp>
        <p:nvSpPr>
          <p:cNvPr id="9" name="TextBox 8">
            <a:extLst>
              <a:ext uri="{FF2B5EF4-FFF2-40B4-BE49-F238E27FC236}">
                <a16:creationId xmlns:a16="http://schemas.microsoft.com/office/drawing/2014/main" id="{7AD1006D-2482-47A2-A9AF-D3F7039106FB}"/>
              </a:ext>
            </a:extLst>
          </p:cNvPr>
          <p:cNvSpPr txBox="1"/>
          <p:nvPr/>
        </p:nvSpPr>
        <p:spPr>
          <a:xfrm>
            <a:off x="619125" y="924966"/>
            <a:ext cx="4391025" cy="2011412"/>
          </a:xfrm>
          <a:prstGeom prst="rect">
            <a:avLst/>
          </a:prstGeom>
          <a:noFill/>
        </p:spPr>
        <p:txBody>
          <a:bodyPr wrap="square" rtlCol="0">
            <a:normAutofit fontScale="92500" lnSpcReduction="10000"/>
          </a:bodyPr>
          <a:lstStyle/>
          <a:p>
            <a:pPr marL="0" algn="l">
              <a:buNone/>
            </a:pPr>
            <a:r>
              <a:rPr sz="4800" b="0">
                <a:solidFill>
                  <a:srgbClr val="000000"/>
                </a:solidFill>
                <a:effectLst/>
                <a:latin typeface="Mongolian Baiti" panose="03000500000000000000" pitchFamily="66" charset="0"/>
              </a:rPr>
              <a:t>Pulse in the Intention Space Model</a:t>
            </a:r>
            <a:r>
              <a:rPr>
                <a:effectLst/>
              </a:rPr>
              <a:t> </a:t>
            </a:r>
            <a:endParaRPr lang="en-AU"/>
          </a:p>
        </p:txBody>
      </p:sp>
      <p:sp>
        <p:nvSpPr>
          <p:cNvPr id="10" name="TextBox 9">
            <a:extLst>
              <a:ext uri="{FF2B5EF4-FFF2-40B4-BE49-F238E27FC236}">
                <a16:creationId xmlns:a16="http://schemas.microsoft.com/office/drawing/2014/main" id="{E878D23B-9CF0-45BB-8176-14A1A7A07F3F}"/>
              </a:ext>
            </a:extLst>
          </p:cNvPr>
          <p:cNvSpPr txBox="1"/>
          <p:nvPr/>
        </p:nvSpPr>
        <p:spPr>
          <a:xfrm>
            <a:off x="619125" y="5529262"/>
            <a:ext cx="4391025" cy="594121"/>
          </a:xfrm>
          <a:prstGeom prst="rect">
            <a:avLst/>
          </a:prstGeom>
          <a:noFill/>
        </p:spPr>
        <p:txBody>
          <a:bodyPr wrap="square" rtlCol="0">
            <a:normAutofit lnSpcReduction="10000"/>
          </a:bodyPr>
          <a:lstStyle/>
          <a:p>
            <a:pPr marL="0" algn="l">
              <a:buNone/>
            </a:pPr>
            <a:r>
              <a:rPr sz="1800" b="0">
                <a:solidFill>
                  <a:srgbClr val="DDA152"/>
                </a:solidFill>
                <a:effectLst/>
                <a:latin typeface="Avenir"/>
              </a:rPr>
              <a:t>Structure, function, and implementation essentials</a:t>
            </a:r>
            <a:r>
              <a:rPr>
                <a:effectLst/>
              </a:rPr>
              <a:t> </a:t>
            </a:r>
            <a:endParaRPr lang="en-AU"/>
          </a:p>
        </p:txBody>
      </p:sp>
    </p:spTree>
    <p:extLst>
      <p:ext uri="{BB962C8B-B14F-4D97-AF65-F5344CB8AC3E}">
        <p14:creationId xmlns:p14="http://schemas.microsoft.com/office/powerpoint/2010/main" val="4174477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AA6CEA1-EA8E-4263-964E-49B87844FEA3}"/>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1978B373-4227-2825-FE61-1409F29EA544}"/>
              </a:ext>
            </a:extLst>
          </p:cNvPr>
          <p:cNvSpPr>
            <a:spLocks noGrp="1"/>
          </p:cNvSpPr>
          <p:nvPr>
            <p:ph sz="quarter" idx="16"/>
          </p:nvPr>
        </p:nvSpPr>
        <p:spPr>
          <a:xfrm>
            <a:off x="828675" y="2400300"/>
            <a:ext cx="10534650" cy="3629025"/>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Representing a Pulse: Simple and Structured Forms</a:t>
            </a:r>
            <a:r>
              <a:rPr>
                <a:effectLst/>
              </a:rPr>
              <a:t> </a:t>
            </a:r>
            <a:endParaRPr lang="en-AU"/>
          </a:p>
        </p:txBody>
      </p:sp>
      <p:sp>
        <p:nvSpPr>
          <p:cNvPr id="6" name="Slide Number Placeholder 5">
            <a:extLst>
              <a:ext uri="{FF2B5EF4-FFF2-40B4-BE49-F238E27FC236}">
                <a16:creationId xmlns:a16="http://schemas.microsoft.com/office/drawing/2014/main" id="{424E00C7-3324-66EA-4AF6-F42D84027765}"/>
              </a:ext>
            </a:extLst>
          </p:cNvPr>
          <p:cNvSpPr>
            <a:spLocks noGrp="1"/>
          </p:cNvSpPr>
          <p:nvPr>
            <p:ph type="sldNum" sz="quarter" idx="12"/>
          </p:nvPr>
        </p:nvSpPr>
        <p:spPr/>
        <p:txBody>
          <a:bodyPr/>
          <a:lstStyle/>
          <a:p>
            <a:fld id="{AEAA3239-9EA4-4A65-A281-97F994456D9F}" type="slidenum">
              <a:rPr lang="en-US" smtClean="0"/>
              <a:t>10</a:t>
            </a:fld>
            <a:endParaRPr lang="en-US" dirty="0"/>
          </a:p>
        </p:txBody>
      </p:sp>
    </p:spTree>
    <p:extLst>
      <p:ext uri="{BB962C8B-B14F-4D97-AF65-F5344CB8AC3E}">
        <p14:creationId xmlns:p14="http://schemas.microsoft.com/office/powerpoint/2010/main" val="896695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1574647-BC1C-457E-BC52-7EB98B6AE7E3}"/>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59B83DBE-D0E1-39E5-7F61-7ECD80B12AE6}"/>
              </a:ext>
            </a:extLst>
          </p:cNvPr>
          <p:cNvSpPr>
            <a:spLocks noGrp="1"/>
          </p:cNvSpPr>
          <p:nvPr>
            <p:ph sz="quarter" idx="16"/>
          </p:nvPr>
        </p:nvSpPr>
        <p:spPr>
          <a:xfrm>
            <a:off x="619125" y="581025"/>
            <a:ext cx="10972800" cy="670470"/>
          </a:xfrm>
        </p:spPr>
        <p:txBody>
          <a:bodyPr>
            <a:normAutofit fontScale="77500" lnSpcReduction="20000"/>
          </a:bodyPr>
          <a:lstStyle/>
          <a:p>
            <a:pPr marL="0" indent="0" algn="l">
              <a:buNone/>
            </a:pPr>
            <a:r>
              <a:rPr sz="4800">
                <a:solidFill>
                  <a:srgbClr val="000000"/>
                </a:solidFill>
                <a:effectLst/>
                <a:latin typeface="Mongolian Baiti" panose="03000500000000000000" pitchFamily="66" charset="0"/>
              </a:rPr>
              <a:t>Simple Pulse in JavaScript Steps</a:t>
            </a:r>
            <a:r>
              <a:rPr>
                <a:effectLst/>
              </a:rPr>
              <a:t> </a:t>
            </a:r>
            <a:endParaRPr lang="en-AU"/>
          </a:p>
        </p:txBody>
      </p:sp>
      <p:sp>
        <p:nvSpPr>
          <p:cNvPr id="6" name="Slide Number Placeholder 5">
            <a:extLst>
              <a:ext uri="{FF2B5EF4-FFF2-40B4-BE49-F238E27FC236}">
                <a16:creationId xmlns:a16="http://schemas.microsoft.com/office/drawing/2014/main" id="{109092F5-EBF0-3DA2-3136-D83CF4B608A0}"/>
              </a:ext>
            </a:extLst>
          </p:cNvPr>
          <p:cNvSpPr>
            <a:spLocks noGrp="1"/>
          </p:cNvSpPr>
          <p:nvPr>
            <p:ph type="sldNum" sz="quarter" idx="12"/>
          </p:nvPr>
        </p:nvSpPr>
        <p:spPr/>
        <p:txBody>
          <a:bodyPr/>
          <a:lstStyle/>
          <a:p>
            <a:fld id="{AEAA3239-9EA4-4A65-A281-97F994456D9F}" type="slidenum">
              <a:rPr lang="en-US" smtClean="0"/>
              <a:t>11</a:t>
            </a:fld>
            <a:endParaRPr lang="en-US" dirty="0"/>
          </a:p>
        </p:txBody>
      </p:sp>
      <p:sp>
        <p:nvSpPr>
          <p:cNvPr id="8" name="TextBox 7">
            <a:extLst>
              <a:ext uri="{FF2B5EF4-FFF2-40B4-BE49-F238E27FC236}">
                <a16:creationId xmlns:a16="http://schemas.microsoft.com/office/drawing/2014/main" id="{3FE7FBBD-D906-416D-8DD1-EA1556C8669B}"/>
              </a:ext>
            </a:extLst>
          </p:cNvPr>
          <p:cNvSpPr txBox="1"/>
          <p:nvPr/>
        </p:nvSpPr>
        <p:spPr>
          <a:xfrm>
            <a:off x="619125" y="3112144"/>
            <a:ext cx="2571750" cy="1631305"/>
          </a:xfrm>
          <a:prstGeom prst="rect">
            <a:avLst/>
          </a:prstGeom>
          <a:noFill/>
        </p:spPr>
        <p:txBody>
          <a:bodyPr wrap="square" rtlCol="0">
            <a:normAutofit fontScale="92500" lnSpcReduction="20000"/>
          </a:bodyPr>
          <a:lstStyle/>
          <a:p>
            <a:pPr marL="0" algn="l">
              <a:spcAft>
                <a:spcPts val="1800"/>
              </a:spcAft>
              <a:buNone/>
            </a:pPr>
            <a:r>
              <a:rPr sz="5400" b="1">
                <a:solidFill>
                  <a:srgbClr val="000000"/>
                </a:solidFill>
                <a:effectLst/>
                <a:latin typeface="Avenir"/>
              </a:rPr>
              <a:t>01</a:t>
            </a:r>
            <a:r>
              <a:rPr>
                <a:effectLst/>
              </a:rPr>
              <a:t> </a:t>
            </a:r>
          </a:p>
          <a:p>
            <a:pPr marL="0" algn="l">
              <a:spcAft>
                <a:spcPts val="900"/>
              </a:spcAft>
              <a:buNone/>
            </a:pPr>
            <a:r>
              <a:rPr sz="1425" b="1">
                <a:solidFill>
                  <a:srgbClr val="000000"/>
                </a:solidFill>
                <a:effectLst/>
                <a:latin typeface="Avenir"/>
              </a:rPr>
              <a:t>Define prompt key</a:t>
            </a:r>
            <a:r>
              <a:rPr>
                <a:effectLst/>
              </a:rPr>
              <a:t> </a:t>
            </a:r>
          </a:p>
          <a:p>
            <a:pPr marL="0" algn="l">
              <a:buNone/>
            </a:pPr>
            <a:r>
              <a:rPr sz="1425" b="0">
                <a:solidFill>
                  <a:srgbClr val="000000"/>
                </a:solidFill>
                <a:effectLst/>
                <a:latin typeface="Avenir"/>
              </a:rPr>
              <a:t>Create the question as the 'prompt' key.</a:t>
            </a:r>
            <a:r>
              <a:rPr>
                <a:effectLst/>
              </a:rPr>
              <a:t> </a:t>
            </a:r>
            <a:endParaRPr lang="en-AU"/>
          </a:p>
        </p:txBody>
      </p:sp>
      <p:sp>
        <p:nvSpPr>
          <p:cNvPr id="9" name="TextBox 8">
            <a:extLst>
              <a:ext uri="{FF2B5EF4-FFF2-40B4-BE49-F238E27FC236}">
                <a16:creationId xmlns:a16="http://schemas.microsoft.com/office/drawing/2014/main" id="{5EFF5EE5-D657-45C3-9DFA-74B6B3B875FA}"/>
              </a:ext>
            </a:extLst>
          </p:cNvPr>
          <p:cNvSpPr txBox="1"/>
          <p:nvPr/>
        </p:nvSpPr>
        <p:spPr>
          <a:xfrm>
            <a:off x="3419475" y="3112144"/>
            <a:ext cx="2571750" cy="1631305"/>
          </a:xfrm>
          <a:prstGeom prst="rect">
            <a:avLst/>
          </a:prstGeom>
          <a:noFill/>
        </p:spPr>
        <p:txBody>
          <a:bodyPr wrap="square" rtlCol="0">
            <a:normAutofit fontScale="92500" lnSpcReduction="20000"/>
          </a:bodyPr>
          <a:lstStyle/>
          <a:p>
            <a:pPr marL="0" algn="l">
              <a:spcAft>
                <a:spcPts val="1800"/>
              </a:spcAft>
              <a:buNone/>
            </a:pPr>
            <a:r>
              <a:rPr sz="5400" b="1">
                <a:solidFill>
                  <a:srgbClr val="000000"/>
                </a:solidFill>
                <a:effectLst/>
                <a:latin typeface="Avenir"/>
              </a:rPr>
              <a:t>02</a:t>
            </a:r>
            <a:r>
              <a:rPr>
                <a:effectLst/>
              </a:rPr>
              <a:t> </a:t>
            </a:r>
          </a:p>
          <a:p>
            <a:pPr marL="0" algn="l">
              <a:spcAft>
                <a:spcPts val="900"/>
              </a:spcAft>
              <a:buNone/>
            </a:pPr>
            <a:r>
              <a:rPr sz="1425" b="1">
                <a:solidFill>
                  <a:srgbClr val="000000"/>
                </a:solidFill>
                <a:effectLst/>
                <a:latin typeface="Avenir"/>
              </a:rPr>
              <a:t>Add response value</a:t>
            </a:r>
            <a:r>
              <a:rPr>
                <a:effectLst/>
              </a:rPr>
              <a:t> </a:t>
            </a:r>
          </a:p>
          <a:p>
            <a:pPr marL="0" algn="l">
              <a:buNone/>
            </a:pPr>
            <a:r>
              <a:rPr sz="1425" b="0">
                <a:solidFill>
                  <a:srgbClr val="000000"/>
                </a:solidFill>
                <a:effectLst/>
                <a:latin typeface="Avenir"/>
              </a:rPr>
              <a:t>Provide the answer as the 'response' value.</a:t>
            </a:r>
            <a:r>
              <a:rPr>
                <a:effectLst/>
              </a:rPr>
              <a:t> </a:t>
            </a:r>
            <a:endParaRPr lang="en-AU"/>
          </a:p>
        </p:txBody>
      </p:sp>
      <p:sp>
        <p:nvSpPr>
          <p:cNvPr id="10" name="TextBox 9">
            <a:extLst>
              <a:ext uri="{FF2B5EF4-FFF2-40B4-BE49-F238E27FC236}">
                <a16:creationId xmlns:a16="http://schemas.microsoft.com/office/drawing/2014/main" id="{153F0EDE-C74F-4F13-93B0-D3A4A85F8C16}"/>
              </a:ext>
            </a:extLst>
          </p:cNvPr>
          <p:cNvSpPr txBox="1"/>
          <p:nvPr/>
        </p:nvSpPr>
        <p:spPr>
          <a:xfrm>
            <a:off x="6219825" y="3112144"/>
            <a:ext cx="2571750" cy="1875532"/>
          </a:xfrm>
          <a:prstGeom prst="rect">
            <a:avLst/>
          </a:prstGeom>
          <a:noFill/>
        </p:spPr>
        <p:txBody>
          <a:bodyPr wrap="square" rtlCol="0">
            <a:normAutofit fontScale="92500" lnSpcReduction="10000"/>
          </a:bodyPr>
          <a:lstStyle/>
          <a:p>
            <a:pPr marL="0" algn="l">
              <a:spcAft>
                <a:spcPts val="1800"/>
              </a:spcAft>
              <a:buNone/>
            </a:pPr>
            <a:r>
              <a:rPr sz="5400" b="1">
                <a:solidFill>
                  <a:srgbClr val="000000"/>
                </a:solidFill>
                <a:effectLst/>
                <a:latin typeface="Avenir"/>
              </a:rPr>
              <a:t>03</a:t>
            </a:r>
            <a:r>
              <a:rPr>
                <a:effectLst/>
              </a:rPr>
              <a:t> </a:t>
            </a:r>
          </a:p>
          <a:p>
            <a:pPr marL="0" algn="l">
              <a:spcAft>
                <a:spcPts val="900"/>
              </a:spcAft>
              <a:buNone/>
            </a:pPr>
            <a:r>
              <a:rPr sz="1425" b="1">
                <a:solidFill>
                  <a:srgbClr val="000000"/>
                </a:solidFill>
                <a:effectLst/>
                <a:latin typeface="Avenir"/>
              </a:rPr>
              <a:t>Assemble object</a:t>
            </a:r>
            <a:r>
              <a:rPr>
                <a:effectLst/>
              </a:rPr>
              <a:t> </a:t>
            </a:r>
          </a:p>
          <a:p>
            <a:pPr marL="0" algn="l">
              <a:buNone/>
            </a:pPr>
            <a:r>
              <a:rPr sz="1425" b="0">
                <a:solidFill>
                  <a:srgbClr val="000000"/>
                </a:solidFill>
                <a:effectLst/>
                <a:latin typeface="Avenir"/>
              </a:rPr>
              <a:t>Combine keys into a single object representing the Q&amp;A pair.</a:t>
            </a:r>
            <a:r>
              <a:rPr>
                <a:effectLst/>
              </a:rPr>
              <a:t> </a:t>
            </a:r>
            <a:endParaRPr lang="en-AU"/>
          </a:p>
        </p:txBody>
      </p:sp>
      <p:sp>
        <p:nvSpPr>
          <p:cNvPr id="11" name="TextBox 10">
            <a:extLst>
              <a:ext uri="{FF2B5EF4-FFF2-40B4-BE49-F238E27FC236}">
                <a16:creationId xmlns:a16="http://schemas.microsoft.com/office/drawing/2014/main" id="{C3B801EE-2CC4-499D-AC86-1C409402E45A}"/>
              </a:ext>
            </a:extLst>
          </p:cNvPr>
          <p:cNvSpPr txBox="1"/>
          <p:nvPr/>
        </p:nvSpPr>
        <p:spPr>
          <a:xfrm>
            <a:off x="9020175" y="3112144"/>
            <a:ext cx="2571750" cy="1875532"/>
          </a:xfrm>
          <a:prstGeom prst="rect">
            <a:avLst/>
          </a:prstGeom>
          <a:noFill/>
        </p:spPr>
        <p:txBody>
          <a:bodyPr wrap="square" rtlCol="0">
            <a:normAutofit fontScale="92500" lnSpcReduction="20000"/>
          </a:bodyPr>
          <a:lstStyle/>
          <a:p>
            <a:pPr marL="0" algn="l">
              <a:spcAft>
                <a:spcPts val="1800"/>
              </a:spcAft>
              <a:buNone/>
            </a:pPr>
            <a:r>
              <a:rPr sz="5400" b="1">
                <a:solidFill>
                  <a:srgbClr val="000000"/>
                </a:solidFill>
                <a:effectLst/>
                <a:latin typeface="Avenir"/>
              </a:rPr>
              <a:t>04</a:t>
            </a:r>
            <a:r>
              <a:rPr>
                <a:effectLst/>
              </a:rPr>
              <a:t> </a:t>
            </a:r>
          </a:p>
          <a:p>
            <a:pPr marL="0" algn="l">
              <a:spcAft>
                <a:spcPts val="900"/>
              </a:spcAft>
              <a:buNone/>
            </a:pPr>
            <a:r>
              <a:rPr sz="1425" b="1">
                <a:solidFill>
                  <a:srgbClr val="000000"/>
                </a:solidFill>
                <a:effectLst/>
                <a:latin typeface="Avenir"/>
              </a:rPr>
              <a:t>Use the object</a:t>
            </a:r>
            <a:r>
              <a:rPr>
                <a:effectLst/>
              </a:rPr>
              <a:t> </a:t>
            </a:r>
          </a:p>
          <a:p>
            <a:pPr marL="0" algn="l">
              <a:buNone/>
            </a:pPr>
            <a:r>
              <a:rPr sz="1425" b="0">
                <a:solidFill>
                  <a:srgbClr val="000000"/>
                </a:solidFill>
                <a:effectLst/>
                <a:latin typeface="Avenir"/>
              </a:rPr>
              <a:t>Read or transmit it to quickly capture minimal, unstructured data.</a:t>
            </a:r>
            <a:r>
              <a:rPr>
                <a:effectLst/>
              </a:rPr>
              <a:t> </a:t>
            </a:r>
            <a:endParaRPr lang="en-AU"/>
          </a:p>
        </p:txBody>
      </p:sp>
    </p:spTree>
    <p:extLst>
      <p:ext uri="{BB962C8B-B14F-4D97-AF65-F5344CB8AC3E}">
        <p14:creationId xmlns:p14="http://schemas.microsoft.com/office/powerpoint/2010/main" val="3725640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91623D6-A020-49A2-9D03-C82C70B7978C}"/>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30D05590-1C94-B47F-0362-A1662A1A118A}"/>
              </a:ext>
            </a:extLst>
          </p:cNvPr>
          <p:cNvSpPr>
            <a:spLocks noGrp="1"/>
          </p:cNvSpPr>
          <p:nvPr>
            <p:ph sz="quarter" idx="16"/>
          </p:nvPr>
        </p:nvSpPr>
        <p:spPr>
          <a:xfrm>
            <a:off x="619125" y="1038225"/>
            <a:ext cx="10972800" cy="502890"/>
          </a:xfrm>
        </p:spPr>
        <p:txBody>
          <a:bodyPr>
            <a:normAutofit fontScale="70000" lnSpcReduction="20000"/>
          </a:bodyPr>
          <a:lstStyle/>
          <a:p>
            <a:pPr marL="0" indent="0" algn="l">
              <a:buNone/>
            </a:pPr>
            <a:r>
              <a:rPr sz="3600" b="0">
                <a:solidFill>
                  <a:srgbClr val="000000"/>
                </a:solidFill>
                <a:effectLst/>
                <a:latin typeface="Mongolian Baiti" panose="03000500000000000000" pitchFamily="66" charset="0"/>
              </a:rPr>
              <a:t>Structured Pulse: Definition, Table Format, and Example</a:t>
            </a:r>
            <a:r>
              <a:rPr>
                <a:effectLst/>
              </a:rPr>
              <a:t> </a:t>
            </a:r>
            <a:endParaRPr lang="en-AU"/>
          </a:p>
        </p:txBody>
      </p:sp>
      <p:sp>
        <p:nvSpPr>
          <p:cNvPr id="6" name="Slide Number Placeholder 5">
            <a:extLst>
              <a:ext uri="{FF2B5EF4-FFF2-40B4-BE49-F238E27FC236}">
                <a16:creationId xmlns:a16="http://schemas.microsoft.com/office/drawing/2014/main" id="{4165BDDF-EC93-DAD0-C765-DD2909B1EECB}"/>
              </a:ext>
            </a:extLst>
          </p:cNvPr>
          <p:cNvSpPr>
            <a:spLocks noGrp="1"/>
          </p:cNvSpPr>
          <p:nvPr>
            <p:ph type="sldNum" sz="quarter" idx="12"/>
          </p:nvPr>
        </p:nvSpPr>
        <p:spPr/>
        <p:txBody>
          <a:bodyPr/>
          <a:lstStyle/>
          <a:p>
            <a:fld id="{AEAA3239-9EA4-4A65-A281-97F994456D9F}" type="slidenum">
              <a:rPr lang="en-US" smtClean="0"/>
              <a:t>12</a:t>
            </a:fld>
            <a:endParaRPr lang="en-US" dirty="0"/>
          </a:p>
        </p:txBody>
      </p:sp>
      <p:sp>
        <p:nvSpPr>
          <p:cNvPr id="8" name="TextBox 7">
            <a:extLst>
              <a:ext uri="{FF2B5EF4-FFF2-40B4-BE49-F238E27FC236}">
                <a16:creationId xmlns:a16="http://schemas.microsoft.com/office/drawing/2014/main" id="{37CC8F9B-C844-4DCF-995A-B59D4718E040}"/>
              </a:ext>
            </a:extLst>
          </p:cNvPr>
          <p:cNvSpPr txBox="1"/>
          <p:nvPr/>
        </p:nvSpPr>
        <p:spPr>
          <a:xfrm>
            <a:off x="619125" y="2289720"/>
            <a:ext cx="4476750" cy="2104578"/>
          </a:xfrm>
          <a:prstGeom prst="rect">
            <a:avLst/>
          </a:prstGeom>
          <a:noFill/>
        </p:spPr>
        <p:txBody>
          <a:bodyPr wrap="square" rtlCol="0">
            <a:normAutofit/>
          </a:bodyPr>
          <a:lstStyle/>
          <a:p>
            <a:pPr marL="0" algn="l">
              <a:buNone/>
            </a:pPr>
            <a:r>
              <a:rPr sz="1425" b="1">
                <a:solidFill>
                  <a:srgbClr val="000000"/>
                </a:solidFill>
                <a:effectLst/>
                <a:latin typeface="Avenir"/>
              </a:rPr>
              <a:t>What Is a Structured Pulse</a:t>
            </a:r>
            <a:r>
              <a:rPr>
                <a:effectLst/>
              </a:rPr>
              <a:t> </a:t>
            </a:r>
          </a:p>
          <a:p>
            <a:pPr marL="0" algn="l">
              <a:spcBef>
                <a:spcPts val="900"/>
              </a:spcBef>
              <a:buNone/>
            </a:pPr>
            <a:r>
              <a:rPr sz="1425" b="0">
                <a:solidFill>
                  <a:srgbClr val="000000"/>
                </a:solidFill>
                <a:effectLst/>
                <a:latin typeface="Avenir"/>
              </a:rPr>
              <a:t>A structured pulse encodes multiple fields within a single response, similar to a database row or a JSON object. Presenting these fields in a table clarifies each attribute’s name, data type, and purpose. This organization supports richer semantics, consistent parsing, and future extensibility.</a:t>
            </a:r>
            <a:r>
              <a:rPr>
                <a:effectLst/>
              </a:rPr>
              <a:t> </a:t>
            </a:r>
            <a:endParaRPr lang="en-AU"/>
          </a:p>
        </p:txBody>
      </p:sp>
      <p:sp>
        <p:nvSpPr>
          <p:cNvPr id="9" name="TextBox 8">
            <a:extLst>
              <a:ext uri="{FF2B5EF4-FFF2-40B4-BE49-F238E27FC236}">
                <a16:creationId xmlns:a16="http://schemas.microsoft.com/office/drawing/2014/main" id="{EF13BD61-CB98-49A9-B289-D79BA3237F33}"/>
              </a:ext>
            </a:extLst>
          </p:cNvPr>
          <p:cNvSpPr txBox="1"/>
          <p:nvPr/>
        </p:nvSpPr>
        <p:spPr>
          <a:xfrm>
            <a:off x="5553075" y="2289720"/>
            <a:ext cx="4476750" cy="1597967"/>
          </a:xfrm>
          <a:prstGeom prst="rect">
            <a:avLst/>
          </a:prstGeom>
          <a:noFill/>
        </p:spPr>
        <p:txBody>
          <a:bodyPr wrap="square" rtlCol="0">
            <a:normAutofit/>
          </a:bodyPr>
          <a:lstStyle/>
          <a:p>
            <a:pPr marL="0" algn="l">
              <a:buNone/>
            </a:pPr>
            <a:r>
              <a:rPr sz="1425" b="1">
                <a:solidFill>
                  <a:srgbClr val="000000"/>
                </a:solidFill>
                <a:effectLst/>
                <a:latin typeface="Avenir"/>
              </a:rPr>
              <a:t>Example: Email Object Fields</a:t>
            </a:r>
            <a:r>
              <a:rPr>
                <a:effectLst/>
              </a:rPr>
              <a:t> </a:t>
            </a:r>
          </a:p>
          <a:p>
            <a:pPr marL="0" algn="l">
              <a:spcBef>
                <a:spcPts val="900"/>
              </a:spcBef>
              <a:buNone/>
            </a:pPr>
            <a:r>
              <a:rPr sz="1425" b="0">
                <a:solidFill>
                  <a:srgbClr val="000000"/>
                </a:solidFill>
                <a:effectLst/>
                <a:latin typeface="Avenir"/>
              </a:rPr>
              <a:t>An email pulse might include fields like subject (string), sender (string or object), and body (string or rich text). A table layout lists each field with its type and intent, making the structure scannable and easy to validate.</a:t>
            </a:r>
            <a:r>
              <a:rPr>
                <a:effectLst/>
              </a:rPr>
              <a:t> </a:t>
            </a:r>
            <a:endParaRPr lang="en-AU"/>
          </a:p>
        </p:txBody>
      </p:sp>
    </p:spTree>
    <p:extLst>
      <p:ext uri="{BB962C8B-B14F-4D97-AF65-F5344CB8AC3E}">
        <p14:creationId xmlns:p14="http://schemas.microsoft.com/office/powerpoint/2010/main" val="4056708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D313C7B-A90D-416E-9CAD-50234E578372}"/>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a:extLst>
              <a:ext uri="{FF2B5EF4-FFF2-40B4-BE49-F238E27FC236}">
                <a16:creationId xmlns:a16="http://schemas.microsoft.com/office/drawing/2014/main" id="{B74C32CC-AF08-4A48-9F2A-8747922C45F5}"/>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57250" y="2381250"/>
            <a:ext cx="666750" cy="666750"/>
          </a:xfrm>
          <a:prstGeom prst="rect">
            <a:avLst/>
          </a:prstGeom>
        </p:spPr>
      </p:pic>
      <p:sp>
        <p:nvSpPr>
          <p:cNvPr id="6" name="Slide Number Placeholder 5">
            <a:extLst>
              <a:ext uri="{FF2B5EF4-FFF2-40B4-BE49-F238E27FC236}">
                <a16:creationId xmlns:a16="http://schemas.microsoft.com/office/drawing/2014/main" id="{EE5C44E7-DC0C-A146-9041-CD647FAEDE1C}"/>
              </a:ext>
            </a:extLst>
          </p:cNvPr>
          <p:cNvSpPr>
            <a:spLocks noGrp="1"/>
          </p:cNvSpPr>
          <p:nvPr>
            <p:ph type="sldNum" sz="quarter" idx="12"/>
          </p:nvPr>
        </p:nvSpPr>
        <p:spPr/>
        <p:txBody>
          <a:bodyPr/>
          <a:lstStyle/>
          <a:p>
            <a:fld id="{AEAA3239-9EA4-4A65-A281-97F994456D9F}" type="slidenum">
              <a:rPr lang="en-US" smtClean="0"/>
              <a:t>13</a:t>
            </a:fld>
            <a:endParaRPr lang="en-US" dirty="0"/>
          </a:p>
        </p:txBody>
      </p:sp>
      <p:pic>
        <p:nvPicPr>
          <p:cNvPr id="9" name="Graphic 8" descr="Vector icon of a magnifying glass, representing clarity, with a transparent background">
            <a:extLst>
              <a:ext uri="{FF2B5EF4-FFF2-40B4-BE49-F238E27FC236}">
                <a16:creationId xmlns:a16="http://schemas.microsoft.com/office/drawing/2014/main" id="{A0E45957-88FE-4D38-B3DF-28322BED86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0600" y="2514600"/>
            <a:ext cx="400050" cy="400050"/>
          </a:xfrm>
          <a:prstGeom prst="rect">
            <a:avLst/>
          </a:prstGeom>
        </p:spPr>
      </p:pic>
      <p:pic>
        <p:nvPicPr>
          <p:cNvPr id="10" name="Graphic 9">
            <a:extLst>
              <a:ext uri="{FF2B5EF4-FFF2-40B4-BE49-F238E27FC236}">
                <a16:creationId xmlns:a16="http://schemas.microsoft.com/office/drawing/2014/main" id="{53B8F15F-E229-4826-A864-6A566F5505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43650" y="2381250"/>
            <a:ext cx="666750" cy="666750"/>
          </a:xfrm>
          <a:prstGeom prst="rect">
            <a:avLst/>
          </a:prstGeom>
        </p:spPr>
      </p:pic>
      <p:pic>
        <p:nvPicPr>
          <p:cNvPr id="11" name="Graphic 10" descr="Vector icon of interlocking puzzle pieces, symbolizing consistency, with a transparent background">
            <a:extLst>
              <a:ext uri="{FF2B5EF4-FFF2-40B4-BE49-F238E27FC236}">
                <a16:creationId xmlns:a16="http://schemas.microsoft.com/office/drawing/2014/main" id="{3CFEBF81-A0D8-4706-AFA8-70C09035F6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514600"/>
            <a:ext cx="400050" cy="400050"/>
          </a:xfrm>
          <a:prstGeom prst="rect">
            <a:avLst/>
          </a:prstGeom>
        </p:spPr>
      </p:pic>
      <p:pic>
        <p:nvPicPr>
          <p:cNvPr id="12" name="Graphic 11">
            <a:extLst>
              <a:ext uri="{FF2B5EF4-FFF2-40B4-BE49-F238E27FC236}">
                <a16:creationId xmlns:a16="http://schemas.microsoft.com/office/drawing/2014/main" id="{84565FBE-1125-4CE0-8057-3951F9088F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7250" y="4286250"/>
            <a:ext cx="666750" cy="666750"/>
          </a:xfrm>
          <a:prstGeom prst="rect">
            <a:avLst/>
          </a:prstGeom>
        </p:spPr>
      </p:pic>
      <p:pic>
        <p:nvPicPr>
          <p:cNvPr id="13" name="Graphic 12" descr="Vector icon of a checkmark inside a shield, representing validation, with a transparent background">
            <a:extLst>
              <a:ext uri="{FF2B5EF4-FFF2-40B4-BE49-F238E27FC236}">
                <a16:creationId xmlns:a16="http://schemas.microsoft.com/office/drawing/2014/main" id="{88F8CFE9-5C46-4283-A917-B448DDA3A7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0600" y="4419600"/>
            <a:ext cx="400050" cy="400050"/>
          </a:xfrm>
          <a:prstGeom prst="rect">
            <a:avLst/>
          </a:prstGeom>
        </p:spPr>
      </p:pic>
      <p:pic>
        <p:nvPicPr>
          <p:cNvPr id="14" name="Graphic 13">
            <a:extLst>
              <a:ext uri="{FF2B5EF4-FFF2-40B4-BE49-F238E27FC236}">
                <a16:creationId xmlns:a16="http://schemas.microsoft.com/office/drawing/2014/main" id="{027F4E5D-146F-404B-BA79-B6783D6346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43650" y="4286250"/>
            <a:ext cx="666750" cy="666750"/>
          </a:xfrm>
          <a:prstGeom prst="rect">
            <a:avLst/>
          </a:prstGeom>
        </p:spPr>
      </p:pic>
      <p:pic>
        <p:nvPicPr>
          <p:cNvPr id="15" name="Graphic 14" descr="Vector icon of interconnected nodes or network, representing interoperability, with a transparent background">
            <a:extLst>
              <a:ext uri="{FF2B5EF4-FFF2-40B4-BE49-F238E27FC236}">
                <a16:creationId xmlns:a16="http://schemas.microsoft.com/office/drawing/2014/main" id="{58EEBEE5-E168-420B-B723-6FF6FB197A4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419600"/>
            <a:ext cx="400050" cy="400050"/>
          </a:xfrm>
          <a:prstGeom prst="rect">
            <a:avLst/>
          </a:prstGeom>
        </p:spPr>
      </p:pic>
      <p:sp>
        <p:nvSpPr>
          <p:cNvPr id="16" name="TextBox 15">
            <a:extLst>
              <a:ext uri="{FF2B5EF4-FFF2-40B4-BE49-F238E27FC236}">
                <a16:creationId xmlns:a16="http://schemas.microsoft.com/office/drawing/2014/main" id="{C50EC442-99FA-4D1E-AA97-510A1C9FC829}"/>
              </a:ext>
            </a:extLst>
          </p:cNvPr>
          <p:cNvSpPr txBox="1"/>
          <p:nvPr/>
        </p:nvSpPr>
        <p:spPr>
          <a:xfrm>
            <a:off x="619125" y="1038225"/>
            <a:ext cx="10972800" cy="502890"/>
          </a:xfrm>
          <a:prstGeom prst="rect">
            <a:avLst/>
          </a:prstGeom>
          <a:noFill/>
        </p:spPr>
        <p:txBody>
          <a:bodyPr wrap="square" rtlCol="0">
            <a:normAutofit fontScale="92500" lnSpcReduction="20000"/>
          </a:bodyPr>
          <a:lstStyle/>
          <a:p>
            <a:pPr marL="0" algn="l">
              <a:buNone/>
            </a:pPr>
            <a:r>
              <a:rPr sz="3600" b="0">
                <a:solidFill>
                  <a:srgbClr val="000000"/>
                </a:solidFill>
                <a:effectLst/>
                <a:latin typeface="Mongolian Baiti" panose="03000500000000000000" pitchFamily="66" charset="0"/>
              </a:rPr>
              <a:t>Best Practices for Pulse Representation</a:t>
            </a:r>
            <a:r>
              <a:rPr>
                <a:effectLst/>
              </a:rPr>
              <a:t> </a:t>
            </a:r>
            <a:endParaRPr lang="en-AU"/>
          </a:p>
        </p:txBody>
      </p:sp>
      <p:sp>
        <p:nvSpPr>
          <p:cNvPr id="17" name="TextBox 16">
            <a:extLst>
              <a:ext uri="{FF2B5EF4-FFF2-40B4-BE49-F238E27FC236}">
                <a16:creationId xmlns:a16="http://schemas.microsoft.com/office/drawing/2014/main" id="{B59DC8A7-C5F1-4EC6-916A-848CA81715A7}"/>
              </a:ext>
            </a:extLst>
          </p:cNvPr>
          <p:cNvSpPr txBox="1"/>
          <p:nvPr/>
        </p:nvSpPr>
        <p:spPr>
          <a:xfrm>
            <a:off x="1752600" y="2381250"/>
            <a:ext cx="3810000" cy="1367432"/>
          </a:xfrm>
          <a:prstGeom prst="rect">
            <a:avLst/>
          </a:prstGeom>
          <a:noFill/>
        </p:spPr>
        <p:txBody>
          <a:bodyPr wrap="square" rtlCol="0">
            <a:normAutofit/>
          </a:bodyPr>
          <a:lstStyle/>
          <a:p>
            <a:pPr marL="0" algn="l">
              <a:buNone/>
            </a:pPr>
            <a:r>
              <a:rPr sz="1575" b="1">
                <a:solidFill>
                  <a:srgbClr val="000000"/>
                </a:solidFill>
                <a:effectLst/>
                <a:latin typeface="Mongolian Baiti" panose="03000500000000000000" pitchFamily="66" charset="0"/>
              </a:rPr>
              <a:t>Clarity</a:t>
            </a:r>
            <a:r>
              <a:rPr>
                <a:effectLst/>
              </a:rPr>
              <a:t> </a:t>
            </a:r>
          </a:p>
          <a:p>
            <a:pPr marL="0" algn="l">
              <a:spcBef>
                <a:spcPts val="900"/>
              </a:spcBef>
              <a:buNone/>
            </a:pPr>
            <a:r>
              <a:rPr sz="1425" b="0">
                <a:solidFill>
                  <a:srgbClr val="000000"/>
                </a:solidFill>
                <a:effectLst/>
                <a:latin typeface="Avenir"/>
              </a:rPr>
              <a:t>Ensure data is presented in an unambiguous, easily interpretable format. Avoid jargon and use precise terminology to minimize confusion.</a:t>
            </a:r>
            <a:r>
              <a:rPr>
                <a:effectLst/>
              </a:rPr>
              <a:t> </a:t>
            </a:r>
            <a:endParaRPr lang="en-AU"/>
          </a:p>
        </p:txBody>
      </p:sp>
      <p:sp>
        <p:nvSpPr>
          <p:cNvPr id="18" name="TextBox 17">
            <a:extLst>
              <a:ext uri="{FF2B5EF4-FFF2-40B4-BE49-F238E27FC236}">
                <a16:creationId xmlns:a16="http://schemas.microsoft.com/office/drawing/2014/main" id="{0B521527-63DF-424B-8D4B-C7B2B2B0F13E}"/>
              </a:ext>
            </a:extLst>
          </p:cNvPr>
          <p:cNvSpPr txBox="1"/>
          <p:nvPr/>
        </p:nvSpPr>
        <p:spPr>
          <a:xfrm>
            <a:off x="7239000" y="2381250"/>
            <a:ext cx="3810000" cy="1367432"/>
          </a:xfrm>
          <a:prstGeom prst="rect">
            <a:avLst/>
          </a:prstGeom>
          <a:noFill/>
        </p:spPr>
        <p:txBody>
          <a:bodyPr wrap="square" rtlCol="0">
            <a:normAutofit/>
          </a:bodyPr>
          <a:lstStyle/>
          <a:p>
            <a:pPr marL="0" algn="l">
              <a:buNone/>
            </a:pPr>
            <a:r>
              <a:rPr sz="1575" b="1">
                <a:solidFill>
                  <a:srgbClr val="000000"/>
                </a:solidFill>
                <a:effectLst/>
                <a:latin typeface="Mongolian Baiti" panose="03000500000000000000" pitchFamily="66" charset="0"/>
              </a:rPr>
              <a:t>Consistency</a:t>
            </a:r>
            <a:r>
              <a:rPr>
                <a:effectLst/>
              </a:rPr>
              <a:t> </a:t>
            </a:r>
          </a:p>
          <a:p>
            <a:pPr marL="0" algn="l">
              <a:spcBef>
                <a:spcPts val="900"/>
              </a:spcBef>
              <a:buNone/>
            </a:pPr>
            <a:r>
              <a:rPr sz="1425" b="0">
                <a:solidFill>
                  <a:srgbClr val="000000"/>
                </a:solidFill>
                <a:effectLst/>
                <a:latin typeface="Avenir"/>
              </a:rPr>
              <a:t>Maintain uniform data formatting and structure across all pulses. Use standardized prompts and response patterns to support reliability.</a:t>
            </a:r>
            <a:r>
              <a:rPr>
                <a:effectLst/>
              </a:rPr>
              <a:t> </a:t>
            </a:r>
            <a:endParaRPr lang="en-AU"/>
          </a:p>
        </p:txBody>
      </p:sp>
      <p:sp>
        <p:nvSpPr>
          <p:cNvPr id="19" name="TextBox 18">
            <a:extLst>
              <a:ext uri="{FF2B5EF4-FFF2-40B4-BE49-F238E27FC236}">
                <a16:creationId xmlns:a16="http://schemas.microsoft.com/office/drawing/2014/main" id="{02161F18-C63A-4DD1-9A3D-92B97938648B}"/>
              </a:ext>
            </a:extLst>
          </p:cNvPr>
          <p:cNvSpPr txBox="1"/>
          <p:nvPr/>
        </p:nvSpPr>
        <p:spPr>
          <a:xfrm>
            <a:off x="1752600" y="4286250"/>
            <a:ext cx="3810000" cy="1367432"/>
          </a:xfrm>
          <a:prstGeom prst="rect">
            <a:avLst/>
          </a:prstGeom>
          <a:noFill/>
        </p:spPr>
        <p:txBody>
          <a:bodyPr wrap="square" rtlCol="0">
            <a:normAutofit/>
          </a:bodyPr>
          <a:lstStyle/>
          <a:p>
            <a:pPr marL="0" algn="l">
              <a:buNone/>
            </a:pPr>
            <a:r>
              <a:rPr sz="1575" b="1">
                <a:solidFill>
                  <a:srgbClr val="000000"/>
                </a:solidFill>
                <a:effectLst/>
                <a:latin typeface="Mongolian Baiti" panose="03000500000000000000" pitchFamily="66" charset="0"/>
              </a:rPr>
              <a:t>Validation</a:t>
            </a:r>
            <a:r>
              <a:rPr>
                <a:effectLst/>
              </a:rPr>
              <a:t> </a:t>
            </a:r>
          </a:p>
          <a:p>
            <a:pPr marL="0" algn="l">
              <a:spcBef>
                <a:spcPts val="900"/>
              </a:spcBef>
              <a:buNone/>
            </a:pPr>
            <a:r>
              <a:rPr sz="1425" b="0">
                <a:solidFill>
                  <a:srgbClr val="000000"/>
                </a:solidFill>
                <a:effectLst/>
                <a:latin typeface="Avenir"/>
              </a:rPr>
              <a:t>Implement robust validation checks to guarantee data accuracy and integrity. Document validation processes for transparency and reproducibility.</a:t>
            </a:r>
            <a:r>
              <a:rPr>
                <a:effectLst/>
              </a:rPr>
              <a:t> </a:t>
            </a:r>
            <a:endParaRPr lang="en-AU"/>
          </a:p>
        </p:txBody>
      </p:sp>
      <p:sp>
        <p:nvSpPr>
          <p:cNvPr id="20" name="TextBox 19">
            <a:extLst>
              <a:ext uri="{FF2B5EF4-FFF2-40B4-BE49-F238E27FC236}">
                <a16:creationId xmlns:a16="http://schemas.microsoft.com/office/drawing/2014/main" id="{29F8B280-4C34-4620-B985-FF84812394AF}"/>
              </a:ext>
            </a:extLst>
          </p:cNvPr>
          <p:cNvSpPr txBox="1"/>
          <p:nvPr/>
        </p:nvSpPr>
        <p:spPr>
          <a:xfrm>
            <a:off x="7239000" y="4286250"/>
            <a:ext cx="3810000" cy="1620738"/>
          </a:xfrm>
          <a:prstGeom prst="rect">
            <a:avLst/>
          </a:prstGeom>
          <a:noFill/>
        </p:spPr>
        <p:txBody>
          <a:bodyPr wrap="square" rtlCol="0">
            <a:normAutofit/>
          </a:bodyPr>
          <a:lstStyle/>
          <a:p>
            <a:pPr marL="0" algn="l">
              <a:buNone/>
            </a:pPr>
            <a:r>
              <a:rPr sz="1575" b="1" dirty="0">
                <a:solidFill>
                  <a:srgbClr val="000000"/>
                </a:solidFill>
                <a:effectLst/>
                <a:latin typeface="Mongolian Baiti" panose="03000500000000000000" pitchFamily="66" charset="0"/>
              </a:rPr>
              <a:t>Interoperability</a:t>
            </a:r>
            <a:r>
              <a:rPr dirty="0">
                <a:effectLst/>
              </a:rPr>
              <a:t> </a:t>
            </a:r>
          </a:p>
          <a:p>
            <a:pPr marL="0" algn="l">
              <a:spcBef>
                <a:spcPts val="900"/>
              </a:spcBef>
              <a:buNone/>
            </a:pPr>
            <a:r>
              <a:rPr sz="1425" b="0" dirty="0">
                <a:solidFill>
                  <a:srgbClr val="000000"/>
                </a:solidFill>
                <a:effectLst/>
                <a:latin typeface="Avenir"/>
              </a:rPr>
              <a:t>Design pulses to be language-agnostic and compatible with multiple systems. Prioritize documentation and modularity for broad application and maintainability.</a:t>
            </a:r>
            <a:r>
              <a:rPr dirty="0">
                <a:effectLst/>
              </a:rPr>
              <a:t> </a:t>
            </a:r>
            <a:endParaRPr lang="en-AU" dirty="0"/>
          </a:p>
        </p:txBody>
      </p:sp>
    </p:spTree>
    <p:extLst>
      <p:ext uri="{BB962C8B-B14F-4D97-AF65-F5344CB8AC3E}">
        <p14:creationId xmlns:p14="http://schemas.microsoft.com/office/powerpoint/2010/main" val="3746864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4B40798-3DC2-4A5E-B408-410C658545EA}"/>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5B0F5DE6-6AEA-6008-C14C-83D28C7712A2}"/>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Helper Functions for Working with Pulses</a:t>
            </a:r>
            <a:r>
              <a:rPr>
                <a:effectLst/>
              </a:rPr>
              <a:t> </a:t>
            </a:r>
            <a:endParaRPr lang="en-AU"/>
          </a:p>
        </p:txBody>
      </p:sp>
      <p:sp>
        <p:nvSpPr>
          <p:cNvPr id="6" name="Slide Number Placeholder 5">
            <a:extLst>
              <a:ext uri="{FF2B5EF4-FFF2-40B4-BE49-F238E27FC236}">
                <a16:creationId xmlns:a16="http://schemas.microsoft.com/office/drawing/2014/main" id="{C97877F3-E7B4-726F-8CD0-6E61CDEB5BCA}"/>
              </a:ext>
            </a:extLst>
          </p:cNvPr>
          <p:cNvSpPr>
            <a:spLocks noGrp="1"/>
          </p:cNvSpPr>
          <p:nvPr>
            <p:ph type="sldNum" sz="quarter" idx="12"/>
          </p:nvPr>
        </p:nvSpPr>
        <p:spPr/>
        <p:txBody>
          <a:bodyPr/>
          <a:lstStyle/>
          <a:p>
            <a:fld id="{AEAA3239-9EA4-4A65-A281-97F994456D9F}" type="slidenum">
              <a:rPr lang="en-US" smtClean="0"/>
              <a:t>14</a:t>
            </a:fld>
            <a:endParaRPr lang="en-US" dirty="0"/>
          </a:p>
        </p:txBody>
      </p:sp>
    </p:spTree>
    <p:extLst>
      <p:ext uri="{BB962C8B-B14F-4D97-AF65-F5344CB8AC3E}">
        <p14:creationId xmlns:p14="http://schemas.microsoft.com/office/powerpoint/2010/main" val="1018807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AD1DBF9-9BF2-4D68-AA2E-CE4E9757F9C7}"/>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detailed flowchart illustration showing the decision logic for classifying pulses: starting with a 'Pulse Received' node, branching into 'Is Data Type Simple?' (Yes/No), leading to 'Direct Value Extraction' for simple pulses and 'Field-Level Parsing' for structured pulses, with clear arrows and labeled steps. The flowchart should feature clean lines, distinct shapes for decision points and actions, and a modern, professional aesthetic. No visible or implied text, letters, or words should appear anywhere in the image. The diagram should visually convey the process without relying on text, using universally recognizable symbols for decision and process steps">
            <a:extLst>
              <a:ext uri="{FF2B5EF4-FFF2-40B4-BE49-F238E27FC236}">
                <a16:creationId xmlns:a16="http://schemas.microsoft.com/office/drawing/2014/main" id="{DD648853-25C9-4DAA-8004-E590718D2CFE}"/>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6" name="Slide Number Placeholder 5">
            <a:extLst>
              <a:ext uri="{FF2B5EF4-FFF2-40B4-BE49-F238E27FC236}">
                <a16:creationId xmlns:a16="http://schemas.microsoft.com/office/drawing/2014/main" id="{F81253D5-24E8-9A73-12DB-EA08DC4FC2B0}"/>
              </a:ext>
            </a:extLst>
          </p:cNvPr>
          <p:cNvSpPr>
            <a:spLocks noGrp="1"/>
          </p:cNvSpPr>
          <p:nvPr>
            <p:ph type="sldNum" sz="quarter" idx="12"/>
          </p:nvPr>
        </p:nvSpPr>
        <p:spPr/>
        <p:txBody>
          <a:bodyPr/>
          <a:lstStyle/>
          <a:p>
            <a:fld id="{AEAA3239-9EA4-4A65-A281-97F994456D9F}" type="slidenum">
              <a:rPr lang="en-US" smtClean="0"/>
              <a:t>15</a:t>
            </a:fld>
            <a:endParaRPr lang="en-US" dirty="0"/>
          </a:p>
        </p:txBody>
      </p:sp>
      <p:sp>
        <p:nvSpPr>
          <p:cNvPr id="9" name="TextBox 8">
            <a:extLst>
              <a:ext uri="{FF2B5EF4-FFF2-40B4-BE49-F238E27FC236}">
                <a16:creationId xmlns:a16="http://schemas.microsoft.com/office/drawing/2014/main" id="{793EC55C-35E3-4F00-A7A7-F4BFA98B3540}"/>
              </a:ext>
            </a:extLst>
          </p:cNvPr>
          <p:cNvSpPr txBox="1"/>
          <p:nvPr/>
        </p:nvSpPr>
        <p:spPr>
          <a:xfrm>
            <a:off x="7200900" y="581025"/>
            <a:ext cx="4391025" cy="1005780"/>
          </a:xfrm>
          <a:prstGeom prst="rect">
            <a:avLst/>
          </a:prstGeom>
          <a:noFill/>
        </p:spPr>
        <p:txBody>
          <a:bodyPr wrap="square" rtlCol="0">
            <a:normAutofit fontScale="92500" lnSpcReduction="10000"/>
          </a:bodyPr>
          <a:lstStyle/>
          <a:p>
            <a:pPr marL="0" algn="l">
              <a:buNone/>
            </a:pPr>
            <a:r>
              <a:rPr sz="3600">
                <a:solidFill>
                  <a:srgbClr val="000000"/>
                </a:solidFill>
                <a:effectLst/>
                <a:latin typeface="Mongolian Baiti" panose="03000500000000000000" pitchFamily="66" charset="0"/>
              </a:rPr>
              <a:t>Identifying Simple Vs. Structured Pulses</a:t>
            </a:r>
            <a:r>
              <a:rPr>
                <a:effectLst/>
              </a:rPr>
              <a:t> </a:t>
            </a:r>
            <a:endParaRPr lang="en-AU"/>
          </a:p>
        </p:txBody>
      </p:sp>
      <p:sp>
        <p:nvSpPr>
          <p:cNvPr id="10" name="TextBox 9">
            <a:extLst>
              <a:ext uri="{FF2B5EF4-FFF2-40B4-BE49-F238E27FC236}">
                <a16:creationId xmlns:a16="http://schemas.microsoft.com/office/drawing/2014/main" id="{52E19101-5800-4DE0-AE58-41C651FCCC57}"/>
              </a:ext>
            </a:extLst>
          </p:cNvPr>
          <p:cNvSpPr txBox="1"/>
          <p:nvPr/>
        </p:nvSpPr>
        <p:spPr>
          <a:xfrm>
            <a:off x="7200900" y="1929705"/>
            <a:ext cx="4391025" cy="2430512"/>
          </a:xfrm>
          <a:prstGeom prst="rect">
            <a:avLst/>
          </a:prstGeom>
          <a:noFill/>
        </p:spPr>
        <p:txBody>
          <a:bodyPr wrap="square" rtlCol="0">
            <a:normAutofit fontScale="92500" lnSpcReduction="20000"/>
          </a:bodyPr>
          <a:lstStyle/>
          <a:p>
            <a:pPr marL="0" algn="l">
              <a:buNone/>
            </a:pPr>
            <a:r>
              <a:rPr sz="1425" b="1">
                <a:solidFill>
                  <a:srgbClr val="DDA152"/>
                </a:solidFill>
                <a:effectLst/>
                <a:latin typeface="Avenir"/>
              </a:rPr>
              <a:t>Simple vs. Structured Detection</a:t>
            </a:r>
            <a:r>
              <a:rPr>
                <a:effectLst/>
              </a:rPr>
              <a:t> </a:t>
            </a:r>
          </a:p>
          <a:p>
            <a:pPr marL="0" algn="l">
              <a:spcBef>
                <a:spcPts val="750"/>
              </a:spcBef>
              <a:buNone/>
            </a:pPr>
            <a:r>
              <a:rPr sz="1425" b="0">
                <a:solidFill>
                  <a:srgbClr val="000000"/>
                </a:solidFill>
                <a:effectLst/>
                <a:latin typeface="Avenir"/>
              </a:rPr>
              <a:t>Helpers check data type and nested structure presence to classify pulses correctly.</a:t>
            </a:r>
            <a:r>
              <a:rPr>
                <a:effectLst/>
              </a:rPr>
              <a:t> </a:t>
            </a:r>
          </a:p>
          <a:p>
            <a:pPr marL="0" algn="l">
              <a:spcBef>
                <a:spcPts val="750"/>
              </a:spcBef>
              <a:buNone/>
            </a:pPr>
            <a:r>
              <a:rPr sz="1425" b="1">
                <a:solidFill>
                  <a:srgbClr val="DDA152"/>
                </a:solidFill>
                <a:effectLst/>
                <a:latin typeface="Avenir"/>
              </a:rPr>
              <a:t>Handling Simple Pulses</a:t>
            </a:r>
            <a:r>
              <a:rPr>
                <a:effectLst/>
              </a:rPr>
              <a:t> </a:t>
            </a:r>
          </a:p>
          <a:p>
            <a:pPr marL="0" algn="l">
              <a:spcBef>
                <a:spcPts val="750"/>
              </a:spcBef>
              <a:buNone/>
            </a:pPr>
            <a:r>
              <a:rPr sz="1425" b="0">
                <a:solidFill>
                  <a:srgbClr val="000000"/>
                </a:solidFill>
                <a:effectLst/>
                <a:latin typeface="Avenir"/>
              </a:rPr>
              <a:t>Use direct value extraction to retrieve the primary response efficiently.</a:t>
            </a:r>
            <a:r>
              <a:rPr>
                <a:effectLst/>
              </a:rPr>
              <a:t> </a:t>
            </a:r>
          </a:p>
          <a:p>
            <a:pPr marL="0" algn="l">
              <a:spcBef>
                <a:spcPts val="750"/>
              </a:spcBef>
              <a:buNone/>
            </a:pPr>
            <a:r>
              <a:rPr sz="1425" b="1">
                <a:solidFill>
                  <a:srgbClr val="DDA152"/>
                </a:solidFill>
                <a:effectLst/>
                <a:latin typeface="Avenir"/>
              </a:rPr>
              <a:t>Handling Structured Pulses</a:t>
            </a:r>
            <a:r>
              <a:rPr>
                <a:effectLst/>
              </a:rPr>
              <a:t> </a:t>
            </a:r>
          </a:p>
          <a:p>
            <a:pPr marL="0" algn="l">
              <a:spcBef>
                <a:spcPts val="750"/>
              </a:spcBef>
              <a:buNone/>
            </a:pPr>
            <a:r>
              <a:rPr sz="1425" b="0">
                <a:solidFill>
                  <a:srgbClr val="000000"/>
                </a:solidFill>
                <a:effectLst/>
                <a:latin typeface="Avenir"/>
              </a:rPr>
              <a:t>Perform field-level parsing to access nested keys and interpret outputs reliably.</a:t>
            </a:r>
            <a:r>
              <a:rPr>
                <a:effectLst/>
              </a:rPr>
              <a:t> </a:t>
            </a:r>
            <a:endParaRPr lang="en-AU"/>
          </a:p>
        </p:txBody>
      </p:sp>
    </p:spTree>
    <p:extLst>
      <p:ext uri="{BB962C8B-B14F-4D97-AF65-F5344CB8AC3E}">
        <p14:creationId xmlns:p14="http://schemas.microsoft.com/office/powerpoint/2010/main" val="1163337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539D361-F70B-49EC-8436-A377CFDC294A}"/>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clear, modern illustration showing two panels side-by-side: the left panel depicts a simple pulse (single data value) being extracted, while the right panel shows a structured pulse (with multiple fields) and the extraction of a specific field. The visual should include abstract representations of data flows, such as arrows or highlighted segments, and convey the concept of input-output transformation. The composition should be clean and professional, with no visible or implied text, letters, or words anywhere in the image">
            <a:extLst>
              <a:ext uri="{FF2B5EF4-FFF2-40B4-BE49-F238E27FC236}">
                <a16:creationId xmlns:a16="http://schemas.microsoft.com/office/drawing/2014/main" id="{54650675-72B7-4DA3-A2BE-40FF98EAFD1A}"/>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0800FABC-38FF-4F91-C3FA-32AF9D0CED4D}"/>
              </a:ext>
            </a:extLst>
          </p:cNvPr>
          <p:cNvSpPr>
            <a:spLocks noGrp="1"/>
          </p:cNvSpPr>
          <p:nvPr>
            <p:ph type="sldNum" sz="quarter" idx="12"/>
          </p:nvPr>
        </p:nvSpPr>
        <p:spPr/>
        <p:txBody>
          <a:bodyPr/>
          <a:lstStyle/>
          <a:p>
            <a:fld id="{AEAA3239-9EA4-4A65-A281-97F994456D9F}" type="slidenum">
              <a:rPr lang="en-US" smtClean="0"/>
              <a:t>16</a:t>
            </a:fld>
            <a:endParaRPr lang="en-US" dirty="0"/>
          </a:p>
        </p:txBody>
      </p:sp>
      <p:sp>
        <p:nvSpPr>
          <p:cNvPr id="9" name="TextBox 8">
            <a:extLst>
              <a:ext uri="{FF2B5EF4-FFF2-40B4-BE49-F238E27FC236}">
                <a16:creationId xmlns:a16="http://schemas.microsoft.com/office/drawing/2014/main" id="{A397900B-364F-4438-B958-27F7B8569661}"/>
              </a:ext>
            </a:extLst>
          </p:cNvPr>
          <p:cNvSpPr txBox="1"/>
          <p:nvPr/>
        </p:nvSpPr>
        <p:spPr>
          <a:xfrm>
            <a:off x="619125" y="581025"/>
            <a:ext cx="4391025" cy="1005780"/>
          </a:xfrm>
          <a:prstGeom prst="rect">
            <a:avLst/>
          </a:prstGeom>
          <a:noFill/>
        </p:spPr>
        <p:txBody>
          <a:bodyPr wrap="square" rtlCol="0">
            <a:normAutofit fontScale="92500" lnSpcReduction="10000"/>
          </a:bodyPr>
          <a:lstStyle/>
          <a:p>
            <a:pPr marL="0" algn="l">
              <a:buNone/>
            </a:pPr>
            <a:r>
              <a:rPr sz="3600">
                <a:solidFill>
                  <a:srgbClr val="000000"/>
                </a:solidFill>
                <a:effectLst/>
                <a:latin typeface="Mongolian Baiti" panose="03000500000000000000" pitchFamily="66" charset="0"/>
              </a:rPr>
              <a:t>Extracting Simple and Field Values</a:t>
            </a:r>
            <a:r>
              <a:rPr>
                <a:effectLst/>
              </a:rPr>
              <a:t> </a:t>
            </a:r>
            <a:endParaRPr lang="en-AU"/>
          </a:p>
        </p:txBody>
      </p:sp>
      <p:sp>
        <p:nvSpPr>
          <p:cNvPr id="10" name="TextBox 9">
            <a:extLst>
              <a:ext uri="{FF2B5EF4-FFF2-40B4-BE49-F238E27FC236}">
                <a16:creationId xmlns:a16="http://schemas.microsoft.com/office/drawing/2014/main" id="{49C3462A-EB37-4E60-93C7-B00FC27A9546}"/>
              </a:ext>
            </a:extLst>
          </p:cNvPr>
          <p:cNvSpPr txBox="1"/>
          <p:nvPr/>
        </p:nvSpPr>
        <p:spPr>
          <a:xfrm>
            <a:off x="619125" y="1929705"/>
            <a:ext cx="4391025" cy="4438650"/>
          </a:xfrm>
          <a:prstGeom prst="rect">
            <a:avLst/>
          </a:prstGeom>
          <a:noFill/>
        </p:spPr>
        <p:txBody>
          <a:bodyPr wrap="square" rtlCol="0">
            <a:normAutofit/>
          </a:bodyPr>
          <a:lstStyle/>
          <a:p>
            <a:pPr marL="0" algn="l">
              <a:buNone/>
            </a:pPr>
            <a:r>
              <a:rPr sz="1500" b="1">
                <a:solidFill>
                  <a:srgbClr val="000000"/>
                </a:solidFill>
                <a:effectLst/>
                <a:latin typeface="Avenir"/>
              </a:rPr>
              <a:t>Purpose</a:t>
            </a:r>
            <a:r>
              <a:rPr>
                <a:effectLst/>
              </a:rPr>
              <a:t> </a:t>
            </a:r>
          </a:p>
          <a:p>
            <a:pPr marL="0" algn="l">
              <a:spcBef>
                <a:spcPts val="750"/>
              </a:spcBef>
              <a:buNone/>
            </a:pPr>
            <a:r>
              <a:rPr sz="1500" b="0">
                <a:solidFill>
                  <a:srgbClr val="000000"/>
                </a:solidFill>
                <a:effectLst/>
                <a:latin typeface="Avenir"/>
              </a:rPr>
              <a:t>Extraction functions return either an entire simple pulse value or a specific field from structured pulses.</a:t>
            </a:r>
            <a:r>
              <a:rPr>
                <a:effectLst/>
              </a:rPr>
              <a:t> </a:t>
            </a:r>
          </a:p>
          <a:p>
            <a:pPr marL="0" algn="l">
              <a:spcBef>
                <a:spcPts val="1050"/>
              </a:spcBef>
              <a:buNone/>
            </a:pPr>
            <a:r>
              <a:rPr sz="1500" b="1">
                <a:solidFill>
                  <a:srgbClr val="000000"/>
                </a:solidFill>
                <a:effectLst/>
                <a:latin typeface="Avenir"/>
              </a:rPr>
              <a:t>Simple Pulse Extraction</a:t>
            </a:r>
            <a:r>
              <a:rPr>
                <a:effectLst/>
              </a:rPr>
              <a:t> </a:t>
            </a:r>
          </a:p>
          <a:p>
            <a:pPr marL="0" algn="l">
              <a:spcBef>
                <a:spcPts val="750"/>
              </a:spcBef>
              <a:buNone/>
            </a:pPr>
            <a:r>
              <a:rPr sz="1500" b="0">
                <a:solidFill>
                  <a:srgbClr val="000000"/>
                </a:solidFill>
                <a:effectLst/>
                <a:latin typeface="Avenir"/>
              </a:rPr>
              <a:t>Retrieve the single response value directly for downstream transforms or aggregation.</a:t>
            </a:r>
            <a:r>
              <a:rPr>
                <a:effectLst/>
              </a:rPr>
              <a:t> </a:t>
            </a:r>
          </a:p>
          <a:p>
            <a:pPr marL="0" algn="l">
              <a:spcBef>
                <a:spcPts val="1050"/>
              </a:spcBef>
              <a:buNone/>
            </a:pPr>
            <a:r>
              <a:rPr sz="1500" b="1">
                <a:solidFill>
                  <a:srgbClr val="000000"/>
                </a:solidFill>
                <a:effectLst/>
                <a:latin typeface="Avenir"/>
              </a:rPr>
              <a:t>Structured Pulse Field Extraction</a:t>
            </a:r>
            <a:r>
              <a:rPr>
                <a:effectLst/>
              </a:rPr>
              <a:t> </a:t>
            </a:r>
          </a:p>
          <a:p>
            <a:pPr marL="0" algn="l">
              <a:spcBef>
                <a:spcPts val="750"/>
              </a:spcBef>
              <a:buNone/>
            </a:pPr>
            <a:r>
              <a:rPr sz="1500" b="0">
                <a:solidFill>
                  <a:srgbClr val="000000"/>
                </a:solidFill>
                <a:effectLst/>
                <a:latin typeface="Avenir"/>
              </a:rPr>
              <a:t>Select a named field within a multi-field pulse to isolate the exact data needed.</a:t>
            </a:r>
            <a:r>
              <a:rPr>
                <a:effectLst/>
              </a:rPr>
              <a:t> </a:t>
            </a:r>
          </a:p>
          <a:p>
            <a:pPr marL="0" algn="l">
              <a:spcBef>
                <a:spcPts val="1050"/>
              </a:spcBef>
              <a:buNone/>
            </a:pPr>
            <a:r>
              <a:rPr sz="1500" b="1">
                <a:solidFill>
                  <a:srgbClr val="000000"/>
                </a:solidFill>
                <a:effectLst/>
                <a:latin typeface="Avenir"/>
              </a:rPr>
              <a:t>Why It Matters</a:t>
            </a:r>
            <a:r>
              <a:rPr>
                <a:effectLst/>
              </a:rPr>
              <a:t> </a:t>
            </a:r>
          </a:p>
          <a:p>
            <a:pPr marL="0" algn="l">
              <a:spcBef>
                <a:spcPts val="750"/>
              </a:spcBef>
              <a:buNone/>
            </a:pPr>
            <a:r>
              <a:rPr sz="1500" b="0">
                <a:solidFill>
                  <a:srgbClr val="000000"/>
                </a:solidFill>
                <a:effectLst/>
                <a:latin typeface="Avenir"/>
              </a:rPr>
              <a:t>Precision enables efficient manipulation and supports robust pipelines for transformation and aggregation.</a:t>
            </a:r>
            <a:r>
              <a:rPr>
                <a:effectLst/>
              </a:rPr>
              <a:t> </a:t>
            </a:r>
            <a:endParaRPr lang="en-AU"/>
          </a:p>
        </p:txBody>
      </p:sp>
    </p:spTree>
    <p:extLst>
      <p:ext uri="{BB962C8B-B14F-4D97-AF65-F5344CB8AC3E}">
        <p14:creationId xmlns:p14="http://schemas.microsoft.com/office/powerpoint/2010/main" val="1437493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DBEFE2A-E8E5-4E5D-96D2-9FCD5900A34D}"/>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detailed illustration showing a step-by-step process flow: starting with abstract 'raw pulse data' on the left, moving through labeled transformation stages (e.g., parsing, validation, mapping), and ending with a clearly defined 'standardized object' on the right. The visual should include stylized icons or shapes representing data packets, code modules, and API endpoints, with directional arrows indicating flow. The setting should be modern and technology-focused, with a clean, professional look. No visible or implied text, letters, or words should appear anywhere in the image">
            <a:extLst>
              <a:ext uri="{FF2B5EF4-FFF2-40B4-BE49-F238E27FC236}">
                <a16:creationId xmlns:a16="http://schemas.microsoft.com/office/drawing/2014/main" id="{FA80BE55-B1EF-478D-8EBF-6C9037BE6C4C}"/>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0F49BDA4-657F-83E4-1B7F-F1E735E82A37}"/>
              </a:ext>
            </a:extLst>
          </p:cNvPr>
          <p:cNvSpPr>
            <a:spLocks noGrp="1"/>
          </p:cNvSpPr>
          <p:nvPr>
            <p:ph type="sldNum" sz="quarter" idx="12"/>
          </p:nvPr>
        </p:nvSpPr>
        <p:spPr/>
        <p:txBody>
          <a:bodyPr/>
          <a:lstStyle/>
          <a:p>
            <a:fld id="{AEAA3239-9EA4-4A65-A281-97F994456D9F}" type="slidenum">
              <a:rPr lang="en-US" smtClean="0"/>
              <a:t>17</a:t>
            </a:fld>
            <a:endParaRPr lang="en-US" dirty="0"/>
          </a:p>
        </p:txBody>
      </p:sp>
      <p:sp>
        <p:nvSpPr>
          <p:cNvPr id="9" name="TextBox 8">
            <a:extLst>
              <a:ext uri="{FF2B5EF4-FFF2-40B4-BE49-F238E27FC236}">
                <a16:creationId xmlns:a16="http://schemas.microsoft.com/office/drawing/2014/main" id="{67BB333B-2392-4E7F-9AC3-E538962231DB}"/>
              </a:ext>
            </a:extLst>
          </p:cNvPr>
          <p:cNvSpPr txBox="1"/>
          <p:nvPr/>
        </p:nvSpPr>
        <p:spPr>
          <a:xfrm>
            <a:off x="619125" y="581025"/>
            <a:ext cx="4391025" cy="1005780"/>
          </a:xfrm>
          <a:prstGeom prst="rect">
            <a:avLst/>
          </a:prstGeom>
          <a:noFill/>
        </p:spPr>
        <p:txBody>
          <a:bodyPr wrap="square" rtlCol="0">
            <a:normAutofit fontScale="92500" lnSpcReduction="10000"/>
          </a:bodyPr>
          <a:lstStyle/>
          <a:p>
            <a:pPr marL="0" algn="l">
              <a:buNone/>
            </a:pPr>
            <a:r>
              <a:rPr sz="3600">
                <a:solidFill>
                  <a:srgbClr val="000000"/>
                </a:solidFill>
                <a:effectLst/>
                <a:latin typeface="Mongolian Baiti" panose="03000500000000000000" pitchFamily="66" charset="0"/>
              </a:rPr>
              <a:t>Converting Structured Pulses to Objects</a:t>
            </a:r>
            <a:r>
              <a:rPr>
                <a:effectLst/>
              </a:rPr>
              <a:t> </a:t>
            </a:r>
            <a:endParaRPr lang="en-AU"/>
          </a:p>
        </p:txBody>
      </p:sp>
      <p:sp>
        <p:nvSpPr>
          <p:cNvPr id="10" name="TextBox 9">
            <a:extLst>
              <a:ext uri="{FF2B5EF4-FFF2-40B4-BE49-F238E27FC236}">
                <a16:creationId xmlns:a16="http://schemas.microsoft.com/office/drawing/2014/main" id="{1489C64A-8E67-444D-8335-DB13BDCF7614}"/>
              </a:ext>
            </a:extLst>
          </p:cNvPr>
          <p:cNvSpPr txBox="1"/>
          <p:nvPr/>
        </p:nvSpPr>
        <p:spPr>
          <a:xfrm>
            <a:off x="619125" y="1929705"/>
            <a:ext cx="4391025" cy="2538561"/>
          </a:xfrm>
          <a:prstGeom prst="rect">
            <a:avLst/>
          </a:prstGeom>
          <a:noFill/>
        </p:spPr>
        <p:txBody>
          <a:bodyPr wrap="square" rtlCol="0">
            <a:normAutofit fontScale="92500" lnSpcReduction="10000"/>
          </a:bodyPr>
          <a:lstStyle/>
          <a:p>
            <a:pPr marL="0" algn="l">
              <a:buNone/>
            </a:pPr>
            <a:r>
              <a:rPr sz="1425" b="1">
                <a:solidFill>
                  <a:srgbClr val="DDA152"/>
                </a:solidFill>
                <a:effectLst/>
                <a:latin typeface="Avenir"/>
              </a:rPr>
              <a:t>Purpose</a:t>
            </a:r>
            <a:r>
              <a:rPr>
                <a:effectLst/>
              </a:rPr>
              <a:t> </a:t>
            </a:r>
          </a:p>
          <a:p>
            <a:pPr marL="0" algn="l">
              <a:spcBef>
                <a:spcPts val="750"/>
              </a:spcBef>
              <a:buNone/>
            </a:pPr>
            <a:r>
              <a:rPr sz="1425" b="0">
                <a:solidFill>
                  <a:srgbClr val="000000"/>
                </a:solidFill>
                <a:effectLst/>
                <a:latin typeface="Avenir"/>
              </a:rPr>
              <a:t>Transform raw pulse data into standardized objects compatible with APIs and frameworks.</a:t>
            </a:r>
            <a:r>
              <a:rPr>
                <a:effectLst/>
              </a:rPr>
              <a:t> </a:t>
            </a:r>
          </a:p>
          <a:p>
            <a:pPr marL="0" algn="l">
              <a:spcBef>
                <a:spcPts val="750"/>
              </a:spcBef>
              <a:buNone/>
            </a:pPr>
            <a:r>
              <a:rPr sz="1425" b="1">
                <a:solidFill>
                  <a:srgbClr val="DDA152"/>
                </a:solidFill>
                <a:effectLst/>
                <a:latin typeface="Avenir"/>
              </a:rPr>
              <a:t>Stepwise Conversion Flow</a:t>
            </a:r>
            <a:r>
              <a:rPr>
                <a:effectLst/>
              </a:rPr>
              <a:t> </a:t>
            </a:r>
          </a:p>
          <a:p>
            <a:pPr marL="0" algn="l">
              <a:spcBef>
                <a:spcPts val="750"/>
              </a:spcBef>
              <a:buNone/>
            </a:pPr>
            <a:r>
              <a:rPr sz="1425" b="0">
                <a:solidFill>
                  <a:srgbClr val="000000"/>
                </a:solidFill>
                <a:effectLst/>
                <a:latin typeface="Avenir"/>
              </a:rPr>
              <a:t>Illustrates parsing, validation, and mapping stages from input pulses to usable objects.</a:t>
            </a:r>
            <a:r>
              <a:rPr>
                <a:effectLst/>
              </a:rPr>
              <a:t> </a:t>
            </a:r>
          </a:p>
          <a:p>
            <a:pPr marL="0" algn="l">
              <a:spcBef>
                <a:spcPts val="750"/>
              </a:spcBef>
              <a:buNone/>
            </a:pPr>
            <a:r>
              <a:rPr sz="1425" b="1">
                <a:solidFill>
                  <a:srgbClr val="DDA152"/>
                </a:solidFill>
                <a:effectLst/>
                <a:latin typeface="Avenir"/>
              </a:rPr>
              <a:t>Outcomes</a:t>
            </a:r>
            <a:r>
              <a:rPr>
                <a:effectLst/>
              </a:rPr>
              <a:t> </a:t>
            </a:r>
          </a:p>
          <a:p>
            <a:pPr marL="0" algn="l">
              <a:spcBef>
                <a:spcPts val="750"/>
              </a:spcBef>
              <a:buNone/>
            </a:pPr>
            <a:r>
              <a:rPr sz="1425" b="0">
                <a:solidFill>
                  <a:srgbClr val="000000"/>
                </a:solidFill>
                <a:effectLst/>
                <a:latin typeface="Avenir"/>
              </a:rPr>
              <a:t>Enhanced interoperability and support for extensible application logic across systems.</a:t>
            </a:r>
            <a:r>
              <a:rPr>
                <a:effectLst/>
              </a:rPr>
              <a:t> </a:t>
            </a:r>
            <a:endParaRPr lang="en-AU"/>
          </a:p>
        </p:txBody>
      </p:sp>
    </p:spTree>
    <p:extLst>
      <p:ext uri="{BB962C8B-B14F-4D97-AF65-F5344CB8AC3E}">
        <p14:creationId xmlns:p14="http://schemas.microsoft.com/office/powerpoint/2010/main" val="3698185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87DA83A-047A-4CA3-8027-BD94581F077F}"/>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55F76A05-EBE0-17AF-4BDB-AC2CF9254879}"/>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Syntax and Pulses Quick Reference</a:t>
            </a:r>
            <a:r>
              <a:rPr>
                <a:effectLst/>
              </a:rPr>
              <a:t> </a:t>
            </a:r>
            <a:endParaRPr lang="en-AU"/>
          </a:p>
        </p:txBody>
      </p:sp>
      <p:sp>
        <p:nvSpPr>
          <p:cNvPr id="6" name="Slide Number Placeholder 5">
            <a:extLst>
              <a:ext uri="{FF2B5EF4-FFF2-40B4-BE49-F238E27FC236}">
                <a16:creationId xmlns:a16="http://schemas.microsoft.com/office/drawing/2014/main" id="{4F240DD9-2BFE-196D-7FD9-32D149807844}"/>
              </a:ext>
            </a:extLst>
          </p:cNvPr>
          <p:cNvSpPr>
            <a:spLocks noGrp="1"/>
          </p:cNvSpPr>
          <p:nvPr>
            <p:ph type="sldNum" sz="quarter" idx="12"/>
          </p:nvPr>
        </p:nvSpPr>
        <p:spPr/>
        <p:txBody>
          <a:bodyPr/>
          <a:lstStyle/>
          <a:p>
            <a:fld id="{AEAA3239-9EA4-4A65-A281-97F994456D9F}" type="slidenum">
              <a:rPr lang="en-US" smtClean="0"/>
              <a:t>18</a:t>
            </a:fld>
            <a:endParaRPr lang="en-US" dirty="0"/>
          </a:p>
        </p:txBody>
      </p:sp>
    </p:spTree>
    <p:extLst>
      <p:ext uri="{BB962C8B-B14F-4D97-AF65-F5344CB8AC3E}">
        <p14:creationId xmlns:p14="http://schemas.microsoft.com/office/powerpoint/2010/main" val="1259118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DFCD939-D996-45FA-90BD-D5FBF1CFAA2F}"/>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D2678850-02D8-5E8B-B3BC-C7EECC02635F}"/>
              </a:ext>
            </a:extLst>
          </p:cNvPr>
          <p:cNvSpPr>
            <a:spLocks noGrp="1"/>
          </p:cNvSpPr>
          <p:nvPr>
            <p:ph sz="quarter" idx="16"/>
          </p:nvPr>
        </p:nvSpPr>
        <p:spPr>
          <a:xfrm>
            <a:off x="619125" y="1038225"/>
            <a:ext cx="10972800" cy="502890"/>
          </a:xfrm>
        </p:spPr>
        <p:txBody>
          <a:bodyPr>
            <a:normAutofit fontScale="70000" lnSpcReduction="20000"/>
          </a:bodyPr>
          <a:lstStyle/>
          <a:p>
            <a:pPr marL="0" indent="0" algn="l">
              <a:buNone/>
            </a:pPr>
            <a:r>
              <a:rPr sz="3600" b="0">
                <a:solidFill>
                  <a:srgbClr val="000000"/>
                </a:solidFill>
                <a:effectLst/>
                <a:latin typeface="Mongolian Baiti" panose="03000500000000000000" pitchFamily="66" charset="0"/>
              </a:rPr>
              <a:t>Syntax Overview for Developers</a:t>
            </a:r>
            <a:r>
              <a:rPr>
                <a:effectLst/>
              </a:rPr>
              <a:t> </a:t>
            </a:r>
            <a:endParaRPr lang="en-AU"/>
          </a:p>
        </p:txBody>
      </p:sp>
      <p:sp>
        <p:nvSpPr>
          <p:cNvPr id="6" name="Slide Number Placeholder 5">
            <a:extLst>
              <a:ext uri="{FF2B5EF4-FFF2-40B4-BE49-F238E27FC236}">
                <a16:creationId xmlns:a16="http://schemas.microsoft.com/office/drawing/2014/main" id="{BD688682-F878-20D3-A1F3-0D7097F51AD6}"/>
              </a:ext>
            </a:extLst>
          </p:cNvPr>
          <p:cNvSpPr>
            <a:spLocks noGrp="1"/>
          </p:cNvSpPr>
          <p:nvPr>
            <p:ph type="sldNum" sz="quarter" idx="12"/>
          </p:nvPr>
        </p:nvSpPr>
        <p:spPr/>
        <p:txBody>
          <a:bodyPr/>
          <a:lstStyle/>
          <a:p>
            <a:fld id="{AEAA3239-9EA4-4A65-A281-97F994456D9F}" type="slidenum">
              <a:rPr lang="en-US" smtClean="0"/>
              <a:t>19</a:t>
            </a:fld>
            <a:endParaRPr lang="en-US" dirty="0"/>
          </a:p>
        </p:txBody>
      </p:sp>
      <p:sp>
        <p:nvSpPr>
          <p:cNvPr id="8" name="TextBox 7">
            <a:extLst>
              <a:ext uri="{FF2B5EF4-FFF2-40B4-BE49-F238E27FC236}">
                <a16:creationId xmlns:a16="http://schemas.microsoft.com/office/drawing/2014/main" id="{64281B88-BAA5-42F0-AED8-877AA539586E}"/>
              </a:ext>
            </a:extLst>
          </p:cNvPr>
          <p:cNvSpPr txBox="1"/>
          <p:nvPr/>
        </p:nvSpPr>
        <p:spPr>
          <a:xfrm>
            <a:off x="619125" y="2289720"/>
            <a:ext cx="4476750" cy="2104578"/>
          </a:xfrm>
          <a:prstGeom prst="rect">
            <a:avLst/>
          </a:prstGeom>
          <a:noFill/>
        </p:spPr>
        <p:txBody>
          <a:bodyPr wrap="square" rtlCol="0">
            <a:normAutofit/>
          </a:bodyPr>
          <a:lstStyle/>
          <a:p>
            <a:pPr marL="0" algn="l">
              <a:buNone/>
            </a:pPr>
            <a:r>
              <a:rPr sz="1425" b="1">
                <a:solidFill>
                  <a:srgbClr val="000000"/>
                </a:solidFill>
                <a:effectLst/>
                <a:latin typeface="Avenir"/>
              </a:rPr>
              <a:t>Core Pulse Constructs</a:t>
            </a:r>
            <a:r>
              <a:rPr>
                <a:effectLst/>
              </a:rPr>
              <a:t> </a:t>
            </a:r>
          </a:p>
          <a:p>
            <a:pPr marL="0" algn="l">
              <a:spcBef>
                <a:spcPts val="900"/>
              </a:spcBef>
              <a:buNone/>
            </a:pPr>
            <a:r>
              <a:rPr sz="1425" b="0">
                <a:solidFill>
                  <a:srgbClr val="000000"/>
                </a:solidFill>
                <a:effectLst/>
                <a:latin typeface="Avenir"/>
              </a:rPr>
              <a:t>Define pulses with clear identifiers, typed inputs, and optional defaults. Use concise rules to set triggers, states, and transitions, keeping side effects isolated. Names should be kebab or snake case, with consistent scoping for modules to reduce collisions and improve readability.</a:t>
            </a:r>
            <a:r>
              <a:rPr>
                <a:effectLst/>
              </a:rPr>
              <a:t> </a:t>
            </a:r>
            <a:endParaRPr lang="en-AU"/>
          </a:p>
        </p:txBody>
      </p:sp>
      <p:sp>
        <p:nvSpPr>
          <p:cNvPr id="9" name="TextBox 8">
            <a:extLst>
              <a:ext uri="{FF2B5EF4-FFF2-40B4-BE49-F238E27FC236}">
                <a16:creationId xmlns:a16="http://schemas.microsoft.com/office/drawing/2014/main" id="{71C569F8-9C5D-4C50-B82D-CF5ACA69F5C6}"/>
              </a:ext>
            </a:extLst>
          </p:cNvPr>
          <p:cNvSpPr txBox="1"/>
          <p:nvPr/>
        </p:nvSpPr>
        <p:spPr>
          <a:xfrm>
            <a:off x="5553075" y="2289720"/>
            <a:ext cx="4476750" cy="1851273"/>
          </a:xfrm>
          <a:prstGeom prst="rect">
            <a:avLst/>
          </a:prstGeom>
          <a:noFill/>
        </p:spPr>
        <p:txBody>
          <a:bodyPr wrap="square" rtlCol="0">
            <a:normAutofit/>
          </a:bodyPr>
          <a:lstStyle/>
          <a:p>
            <a:pPr marL="0" algn="l">
              <a:buNone/>
            </a:pPr>
            <a:r>
              <a:rPr sz="1425" b="1">
                <a:solidFill>
                  <a:srgbClr val="000000"/>
                </a:solidFill>
                <a:effectLst/>
                <a:latin typeface="Avenir"/>
              </a:rPr>
              <a:t>Example Patterns &amp; Snippets</a:t>
            </a:r>
            <a:r>
              <a:rPr>
                <a:effectLst/>
              </a:rPr>
              <a:t> </a:t>
            </a:r>
          </a:p>
          <a:p>
            <a:pPr marL="0" algn="l">
              <a:spcBef>
                <a:spcPts val="900"/>
              </a:spcBef>
              <a:buNone/>
            </a:pPr>
            <a:r>
              <a:rPr sz="1425" b="0">
                <a:solidFill>
                  <a:srgbClr val="000000"/>
                </a:solidFill>
                <a:effectLst/>
                <a:latin typeface="Avenir"/>
              </a:rPr>
              <a:t>Show minimal examples that initialize a pulse, update state, and subscribe to changes. Prefer immutable updates and pure functions for transformations. Include error handling patterns and a standard setup block to accelerate integration across projects.</a:t>
            </a:r>
            <a:r>
              <a:rPr>
                <a:effectLst/>
              </a:rPr>
              <a:t> </a:t>
            </a:r>
            <a:endParaRPr lang="en-AU"/>
          </a:p>
        </p:txBody>
      </p:sp>
    </p:spTree>
    <p:extLst>
      <p:ext uri="{BB962C8B-B14F-4D97-AF65-F5344CB8AC3E}">
        <p14:creationId xmlns:p14="http://schemas.microsoft.com/office/powerpoint/2010/main" val="3064180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5A75E37-B160-4D7B-AA6F-D5CD727FBD4F}"/>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n abstract, technology-inspired background featuring interconnected nodes and flowing lines to represent data and structure, with a clean, modern look and ample negative space for overlay text. The image should evoke a sense of digital organization and clarity, suitable for a professional presentation. No visible or implied text, letters, or words should appear anywhere in the image">
            <a:extLst>
              <a:ext uri="{FF2B5EF4-FFF2-40B4-BE49-F238E27FC236}">
                <a16:creationId xmlns:a16="http://schemas.microsoft.com/office/drawing/2014/main" id="{CF5516E2-1F29-400C-8099-59F55F9CC550}"/>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4572000" cy="6858000"/>
          </a:xfrm>
          <a:prstGeom prst="rect">
            <a:avLst/>
          </a:prstGeom>
        </p:spPr>
      </p:pic>
      <p:sp>
        <p:nvSpPr>
          <p:cNvPr id="6" name="Slide Number Placeholder 5">
            <a:extLst>
              <a:ext uri="{FF2B5EF4-FFF2-40B4-BE49-F238E27FC236}">
                <a16:creationId xmlns:a16="http://schemas.microsoft.com/office/drawing/2014/main" id="{24FFD479-0B36-621D-D67E-20B9B1E3B709}"/>
              </a:ext>
            </a:extLst>
          </p:cNvPr>
          <p:cNvSpPr>
            <a:spLocks noGrp="1"/>
          </p:cNvSpPr>
          <p:nvPr>
            <p:ph type="sldNum" sz="quarter" idx="12"/>
          </p:nvPr>
        </p:nvSpPr>
        <p:spPr/>
        <p:txBody>
          <a:bodyPr/>
          <a:lstStyle/>
          <a:p>
            <a:fld id="{AEAA3239-9EA4-4A65-A281-97F994456D9F}" type="slidenum">
              <a:rPr lang="en-US" smtClean="0"/>
              <a:t>2</a:t>
            </a:fld>
            <a:endParaRPr lang="en-US" dirty="0"/>
          </a:p>
        </p:txBody>
      </p:sp>
      <p:sp>
        <p:nvSpPr>
          <p:cNvPr id="9" name="TextBox 8">
            <a:extLst>
              <a:ext uri="{FF2B5EF4-FFF2-40B4-BE49-F238E27FC236}">
                <a16:creationId xmlns:a16="http://schemas.microsoft.com/office/drawing/2014/main" id="{27B78D02-0922-4993-B57D-EC29611466EE}"/>
              </a:ext>
            </a:extLst>
          </p:cNvPr>
          <p:cNvSpPr txBox="1"/>
          <p:nvPr/>
        </p:nvSpPr>
        <p:spPr>
          <a:xfrm>
            <a:off x="5343525" y="1343025"/>
            <a:ext cx="6477000" cy="609600"/>
          </a:xfrm>
          <a:prstGeom prst="rect">
            <a:avLst/>
          </a:prstGeom>
          <a:noFill/>
        </p:spPr>
        <p:txBody>
          <a:bodyPr wrap="square" rtlCol="0">
            <a:normAutofit fontScale="85000" lnSpcReduction="20000"/>
          </a:bodyPr>
          <a:lstStyle/>
          <a:p>
            <a:pPr marL="0" algn="l">
              <a:buNone/>
            </a:pPr>
            <a:r>
              <a:rPr sz="4800">
                <a:solidFill>
                  <a:srgbClr val="DDA152"/>
                </a:solidFill>
                <a:effectLst/>
                <a:latin typeface="Mongolian Baiti" panose="03000500000000000000" pitchFamily="66" charset="0"/>
              </a:rPr>
              <a:t>Agenda</a:t>
            </a:r>
            <a:r>
              <a:rPr>
                <a:effectLst/>
              </a:rPr>
              <a:t> </a:t>
            </a:r>
            <a:endParaRPr lang="en-AU"/>
          </a:p>
        </p:txBody>
      </p:sp>
      <p:sp>
        <p:nvSpPr>
          <p:cNvPr id="10" name="TextBox 9">
            <a:extLst>
              <a:ext uri="{FF2B5EF4-FFF2-40B4-BE49-F238E27FC236}">
                <a16:creationId xmlns:a16="http://schemas.microsoft.com/office/drawing/2014/main" id="{714BCBC4-DEE2-4567-B623-320CAB847878}"/>
              </a:ext>
            </a:extLst>
          </p:cNvPr>
          <p:cNvSpPr txBox="1"/>
          <p:nvPr/>
        </p:nvSpPr>
        <p:spPr>
          <a:xfrm>
            <a:off x="5343525" y="2333625"/>
            <a:ext cx="6477000" cy="3436143"/>
          </a:xfrm>
          <a:prstGeom prst="rect">
            <a:avLst/>
          </a:prstGeom>
          <a:noFill/>
        </p:spPr>
        <p:txBody>
          <a:bodyPr wrap="square" rtlCol="0">
            <a:normAutofit/>
          </a:bodyPr>
          <a:lstStyle/>
          <a:p>
            <a:pPr marL="0" algn="l">
              <a:buNone/>
            </a:pPr>
            <a:r>
              <a:rPr sz="2025" b="0">
                <a:solidFill>
                  <a:srgbClr val="000000"/>
                </a:solidFill>
                <a:effectLst/>
                <a:latin typeface="Avenir"/>
              </a:rPr>
              <a:t>• Defining the Pulse in the Intention Space Model</a:t>
            </a:r>
            <a:r>
              <a:rPr>
                <a:effectLst/>
              </a:rPr>
              <a:t> </a:t>
            </a:r>
          </a:p>
          <a:p>
            <a:pPr marL="0" algn="l">
              <a:spcBef>
                <a:spcPts val="1500"/>
              </a:spcBef>
              <a:buNone/>
            </a:pPr>
            <a:r>
              <a:rPr sz="2025" b="0">
                <a:solidFill>
                  <a:srgbClr val="000000"/>
                </a:solidFill>
                <a:effectLst/>
                <a:latin typeface="Avenir"/>
              </a:rPr>
              <a:t>• The Three Core Components of a Pulse</a:t>
            </a:r>
            <a:r>
              <a:rPr>
                <a:effectLst/>
              </a:rPr>
              <a:t> </a:t>
            </a:r>
          </a:p>
          <a:p>
            <a:pPr marL="0" algn="l">
              <a:spcBef>
                <a:spcPts val="1500"/>
              </a:spcBef>
              <a:buNone/>
            </a:pPr>
            <a:r>
              <a:rPr sz="2025" b="0">
                <a:solidFill>
                  <a:srgbClr val="000000"/>
                </a:solidFill>
                <a:effectLst/>
                <a:latin typeface="Avenir"/>
              </a:rPr>
              <a:t>• Representing a Pulse: Simple and Structured Forms</a:t>
            </a:r>
            <a:r>
              <a:rPr>
                <a:effectLst/>
              </a:rPr>
              <a:t> </a:t>
            </a:r>
          </a:p>
          <a:p>
            <a:pPr marL="0" algn="l">
              <a:spcBef>
                <a:spcPts val="1500"/>
              </a:spcBef>
              <a:buNone/>
            </a:pPr>
            <a:r>
              <a:rPr sz="2025" b="0">
                <a:solidFill>
                  <a:srgbClr val="000000"/>
                </a:solidFill>
                <a:effectLst/>
                <a:latin typeface="Avenir"/>
              </a:rPr>
              <a:t>• Helper Functions for Working with Pulses</a:t>
            </a:r>
            <a:r>
              <a:rPr>
                <a:effectLst/>
              </a:rPr>
              <a:t> </a:t>
            </a:r>
          </a:p>
          <a:p>
            <a:pPr marL="0" algn="l">
              <a:spcBef>
                <a:spcPts val="1500"/>
              </a:spcBef>
              <a:buNone/>
            </a:pPr>
            <a:r>
              <a:rPr sz="2025" b="0">
                <a:solidFill>
                  <a:srgbClr val="000000"/>
                </a:solidFill>
                <a:effectLst/>
                <a:latin typeface="Avenir"/>
              </a:rPr>
              <a:t>• Quick Reference and Implementation Guidelines</a:t>
            </a:r>
            <a:r>
              <a:rPr>
                <a:effectLst/>
              </a:rPr>
              <a:t> </a:t>
            </a:r>
            <a:endParaRPr lang="en-AU"/>
          </a:p>
        </p:txBody>
      </p:sp>
    </p:spTree>
    <p:extLst>
      <p:ext uri="{BB962C8B-B14F-4D97-AF65-F5344CB8AC3E}">
        <p14:creationId xmlns:p14="http://schemas.microsoft.com/office/powerpoint/2010/main" val="1393873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85087CD-A375-4AC6-B6C4-69740D7663FA}"/>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a:extLst>
              <a:ext uri="{FF2B5EF4-FFF2-40B4-BE49-F238E27FC236}">
                <a16:creationId xmlns:a16="http://schemas.microsoft.com/office/drawing/2014/main" id="{B845D54D-D218-4C60-A93A-EA9035DBDB97}"/>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57250" y="2381250"/>
            <a:ext cx="666750" cy="666750"/>
          </a:xfrm>
          <a:prstGeom prst="rect">
            <a:avLst/>
          </a:prstGeom>
        </p:spPr>
      </p:pic>
      <p:sp>
        <p:nvSpPr>
          <p:cNvPr id="6" name="Slide Number Placeholder 5">
            <a:extLst>
              <a:ext uri="{FF2B5EF4-FFF2-40B4-BE49-F238E27FC236}">
                <a16:creationId xmlns:a16="http://schemas.microsoft.com/office/drawing/2014/main" id="{DD0C4B10-6B3D-40A2-422A-B606EE8803AC}"/>
              </a:ext>
            </a:extLst>
          </p:cNvPr>
          <p:cNvSpPr>
            <a:spLocks noGrp="1"/>
          </p:cNvSpPr>
          <p:nvPr>
            <p:ph type="sldNum" sz="quarter" idx="12"/>
          </p:nvPr>
        </p:nvSpPr>
        <p:spPr/>
        <p:txBody>
          <a:bodyPr/>
          <a:lstStyle/>
          <a:p>
            <a:fld id="{AEAA3239-9EA4-4A65-A281-97F994456D9F}" type="slidenum">
              <a:rPr lang="en-US" smtClean="0"/>
              <a:t>20</a:t>
            </a:fld>
            <a:endParaRPr lang="en-US" dirty="0"/>
          </a:p>
        </p:txBody>
      </p:sp>
      <p:pic>
        <p:nvPicPr>
          <p:cNvPr id="9" name="Graphic 8" descr="A vector illustration icon of a string of characters, representing the string value type, with a transparent background">
            <a:extLst>
              <a:ext uri="{FF2B5EF4-FFF2-40B4-BE49-F238E27FC236}">
                <a16:creationId xmlns:a16="http://schemas.microsoft.com/office/drawing/2014/main" id="{4F5BC760-14DF-4FDA-A8E3-6D94076541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0600" y="2514600"/>
            <a:ext cx="400050" cy="400050"/>
          </a:xfrm>
          <a:prstGeom prst="rect">
            <a:avLst/>
          </a:prstGeom>
        </p:spPr>
      </p:pic>
      <p:pic>
        <p:nvPicPr>
          <p:cNvPr id="10" name="Graphic 9">
            <a:extLst>
              <a:ext uri="{FF2B5EF4-FFF2-40B4-BE49-F238E27FC236}">
                <a16:creationId xmlns:a16="http://schemas.microsoft.com/office/drawing/2014/main" id="{A1E7A7E6-0AFE-4BBE-A5EC-D0968DF32E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43650" y="2381250"/>
            <a:ext cx="666750" cy="666750"/>
          </a:xfrm>
          <a:prstGeom prst="rect">
            <a:avLst/>
          </a:prstGeom>
        </p:spPr>
      </p:pic>
      <p:pic>
        <p:nvPicPr>
          <p:cNvPr id="11" name="Graphic 10" descr="A vector illustration icon of a grid or table, symbolizing array structures, with a transparent background">
            <a:extLst>
              <a:ext uri="{FF2B5EF4-FFF2-40B4-BE49-F238E27FC236}">
                <a16:creationId xmlns:a16="http://schemas.microsoft.com/office/drawing/2014/main" id="{28F51FD5-2F60-489B-9021-0B0E6564CAD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514600"/>
            <a:ext cx="400050" cy="400050"/>
          </a:xfrm>
          <a:prstGeom prst="rect">
            <a:avLst/>
          </a:prstGeom>
        </p:spPr>
      </p:pic>
      <p:pic>
        <p:nvPicPr>
          <p:cNvPr id="12" name="Graphic 11">
            <a:extLst>
              <a:ext uri="{FF2B5EF4-FFF2-40B4-BE49-F238E27FC236}">
                <a16:creationId xmlns:a16="http://schemas.microsoft.com/office/drawing/2014/main" id="{EC0C5B28-437A-4AFC-92FC-CCE117A55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7250" y="4286250"/>
            <a:ext cx="666750" cy="666750"/>
          </a:xfrm>
          <a:prstGeom prst="rect">
            <a:avLst/>
          </a:prstGeom>
        </p:spPr>
      </p:pic>
      <p:pic>
        <p:nvPicPr>
          <p:cNvPr id="13" name="Graphic 12" descr="A vector illustration icon of a globe interconnected by lines, representing portability and cross-language compatibility, with a transparent background">
            <a:extLst>
              <a:ext uri="{FF2B5EF4-FFF2-40B4-BE49-F238E27FC236}">
                <a16:creationId xmlns:a16="http://schemas.microsoft.com/office/drawing/2014/main" id="{882C0F21-E6B5-4E7A-ABEE-2C0F25D9CFC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0600" y="4419600"/>
            <a:ext cx="400050" cy="400050"/>
          </a:xfrm>
          <a:prstGeom prst="rect">
            <a:avLst/>
          </a:prstGeom>
        </p:spPr>
      </p:pic>
      <p:pic>
        <p:nvPicPr>
          <p:cNvPr id="14" name="Graphic 13">
            <a:extLst>
              <a:ext uri="{FF2B5EF4-FFF2-40B4-BE49-F238E27FC236}">
                <a16:creationId xmlns:a16="http://schemas.microsoft.com/office/drawing/2014/main" id="{40B4D552-A5A8-470C-AF48-E3D4CBB3A2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43650" y="4286250"/>
            <a:ext cx="666750" cy="666750"/>
          </a:xfrm>
          <a:prstGeom prst="rect">
            <a:avLst/>
          </a:prstGeom>
        </p:spPr>
      </p:pic>
      <p:pic>
        <p:nvPicPr>
          <p:cNvPr id="15" name="Graphic 14" descr="A vector illustration icon of two puzzle pieces fitting together, representing integration, with a transparent background">
            <a:extLst>
              <a:ext uri="{FF2B5EF4-FFF2-40B4-BE49-F238E27FC236}">
                <a16:creationId xmlns:a16="http://schemas.microsoft.com/office/drawing/2014/main" id="{DAFD177E-DC6A-487F-A3EC-5CE37492A68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419600"/>
            <a:ext cx="400050" cy="400050"/>
          </a:xfrm>
          <a:prstGeom prst="rect">
            <a:avLst/>
          </a:prstGeom>
        </p:spPr>
      </p:pic>
      <p:sp>
        <p:nvSpPr>
          <p:cNvPr id="16" name="TextBox 15">
            <a:extLst>
              <a:ext uri="{FF2B5EF4-FFF2-40B4-BE49-F238E27FC236}">
                <a16:creationId xmlns:a16="http://schemas.microsoft.com/office/drawing/2014/main" id="{FA922C1B-0602-4FE6-8BC9-DEED2B991E23}"/>
              </a:ext>
            </a:extLst>
          </p:cNvPr>
          <p:cNvSpPr txBox="1"/>
          <p:nvPr/>
        </p:nvSpPr>
        <p:spPr>
          <a:xfrm>
            <a:off x="619125" y="1038225"/>
            <a:ext cx="10972800" cy="502890"/>
          </a:xfrm>
          <a:prstGeom prst="rect">
            <a:avLst/>
          </a:prstGeom>
          <a:noFill/>
        </p:spPr>
        <p:txBody>
          <a:bodyPr wrap="square" rtlCol="0">
            <a:normAutofit fontScale="92500" lnSpcReduction="20000"/>
          </a:bodyPr>
          <a:lstStyle/>
          <a:p>
            <a:pPr marL="0" algn="l">
              <a:buNone/>
            </a:pPr>
            <a:r>
              <a:rPr sz="3600" b="0">
                <a:solidFill>
                  <a:srgbClr val="000000"/>
                </a:solidFill>
                <a:effectLst/>
                <a:latin typeface="Mongolian Baiti" panose="03000500000000000000" pitchFamily="66" charset="0"/>
              </a:rPr>
              <a:t>Conventions for Value Types and Arrays</a:t>
            </a:r>
            <a:r>
              <a:rPr>
                <a:effectLst/>
              </a:rPr>
              <a:t> </a:t>
            </a:r>
            <a:endParaRPr lang="en-AU"/>
          </a:p>
        </p:txBody>
      </p:sp>
      <p:sp>
        <p:nvSpPr>
          <p:cNvPr id="17" name="TextBox 16">
            <a:extLst>
              <a:ext uri="{FF2B5EF4-FFF2-40B4-BE49-F238E27FC236}">
                <a16:creationId xmlns:a16="http://schemas.microsoft.com/office/drawing/2014/main" id="{809A0602-7430-447D-8D81-ADF31D03866E}"/>
              </a:ext>
            </a:extLst>
          </p:cNvPr>
          <p:cNvSpPr txBox="1"/>
          <p:nvPr/>
        </p:nvSpPr>
        <p:spPr>
          <a:xfrm>
            <a:off x="1752600" y="2381250"/>
            <a:ext cx="3810000" cy="1367432"/>
          </a:xfrm>
          <a:prstGeom prst="rect">
            <a:avLst/>
          </a:prstGeom>
          <a:noFill/>
        </p:spPr>
        <p:txBody>
          <a:bodyPr wrap="square" rtlCol="0">
            <a:normAutofit/>
          </a:bodyPr>
          <a:lstStyle/>
          <a:p>
            <a:pPr marL="0" algn="l">
              <a:buNone/>
            </a:pPr>
            <a:r>
              <a:rPr sz="1575" b="1">
                <a:solidFill>
                  <a:srgbClr val="000000"/>
                </a:solidFill>
                <a:effectLst/>
                <a:latin typeface="Avenir"/>
              </a:rPr>
              <a:t>Value Types</a:t>
            </a:r>
            <a:r>
              <a:rPr>
                <a:effectLst/>
              </a:rPr>
              <a:t> </a:t>
            </a:r>
          </a:p>
          <a:p>
            <a:pPr marL="0" algn="l">
              <a:spcBef>
                <a:spcPts val="900"/>
              </a:spcBef>
              <a:buNone/>
            </a:pPr>
            <a:r>
              <a:rPr sz="1425" b="0">
                <a:solidFill>
                  <a:srgbClr val="000000"/>
                </a:solidFill>
                <a:effectLst/>
                <a:latin typeface="Avenir"/>
              </a:rPr>
              <a:t>Includes strings, numbers, and booleans. Uniform handling ensures consistent data manipulation and validation across languages.</a:t>
            </a:r>
            <a:r>
              <a:rPr>
                <a:effectLst/>
              </a:rPr>
              <a:t> </a:t>
            </a:r>
            <a:endParaRPr lang="en-AU"/>
          </a:p>
        </p:txBody>
      </p:sp>
      <p:sp>
        <p:nvSpPr>
          <p:cNvPr id="18" name="TextBox 17">
            <a:extLst>
              <a:ext uri="{FF2B5EF4-FFF2-40B4-BE49-F238E27FC236}">
                <a16:creationId xmlns:a16="http://schemas.microsoft.com/office/drawing/2014/main" id="{A83374FB-F7C7-448B-9EA1-619D35FB0E9D}"/>
              </a:ext>
            </a:extLst>
          </p:cNvPr>
          <p:cNvSpPr txBox="1"/>
          <p:nvPr/>
        </p:nvSpPr>
        <p:spPr>
          <a:xfrm>
            <a:off x="7239000" y="2381250"/>
            <a:ext cx="3810000" cy="1367432"/>
          </a:xfrm>
          <a:prstGeom prst="rect">
            <a:avLst/>
          </a:prstGeom>
          <a:noFill/>
        </p:spPr>
        <p:txBody>
          <a:bodyPr wrap="square" rtlCol="0">
            <a:normAutofit/>
          </a:bodyPr>
          <a:lstStyle/>
          <a:p>
            <a:pPr marL="0" algn="l">
              <a:buNone/>
            </a:pPr>
            <a:r>
              <a:rPr sz="1575" b="1">
                <a:solidFill>
                  <a:srgbClr val="000000"/>
                </a:solidFill>
                <a:effectLst/>
                <a:latin typeface="Avenir"/>
              </a:rPr>
              <a:t>Array Conventions</a:t>
            </a:r>
            <a:r>
              <a:rPr>
                <a:effectLst/>
              </a:rPr>
              <a:t> </a:t>
            </a:r>
          </a:p>
          <a:p>
            <a:pPr marL="0" algn="l">
              <a:spcBef>
                <a:spcPts val="900"/>
              </a:spcBef>
              <a:buNone/>
            </a:pPr>
            <a:r>
              <a:rPr sz="1425" b="0">
                <a:solidFill>
                  <a:srgbClr val="000000"/>
                </a:solidFill>
                <a:effectLst/>
                <a:latin typeface="Avenir"/>
              </a:rPr>
              <a:t>Arrays should maintain structure and indexing compatible with multiple languages, supporting seamless data exchange.</a:t>
            </a:r>
            <a:r>
              <a:rPr>
                <a:effectLst/>
              </a:rPr>
              <a:t> </a:t>
            </a:r>
            <a:endParaRPr lang="en-AU"/>
          </a:p>
        </p:txBody>
      </p:sp>
      <p:sp>
        <p:nvSpPr>
          <p:cNvPr id="19" name="TextBox 18">
            <a:extLst>
              <a:ext uri="{FF2B5EF4-FFF2-40B4-BE49-F238E27FC236}">
                <a16:creationId xmlns:a16="http://schemas.microsoft.com/office/drawing/2014/main" id="{51D6B767-A7CB-4E46-9FCE-C24D8C2E71D6}"/>
              </a:ext>
            </a:extLst>
          </p:cNvPr>
          <p:cNvSpPr txBox="1"/>
          <p:nvPr/>
        </p:nvSpPr>
        <p:spPr>
          <a:xfrm>
            <a:off x="1752600" y="4286250"/>
            <a:ext cx="3810000" cy="1367432"/>
          </a:xfrm>
          <a:prstGeom prst="rect">
            <a:avLst/>
          </a:prstGeom>
          <a:noFill/>
        </p:spPr>
        <p:txBody>
          <a:bodyPr wrap="square" rtlCol="0">
            <a:normAutofit/>
          </a:bodyPr>
          <a:lstStyle/>
          <a:p>
            <a:pPr marL="0" algn="l">
              <a:buNone/>
            </a:pPr>
            <a:r>
              <a:rPr sz="1575" b="1">
                <a:solidFill>
                  <a:srgbClr val="000000"/>
                </a:solidFill>
                <a:effectLst/>
                <a:latin typeface="Avenir"/>
              </a:rPr>
              <a:t>Portability</a:t>
            </a:r>
            <a:r>
              <a:rPr>
                <a:effectLst/>
              </a:rPr>
              <a:t> </a:t>
            </a:r>
          </a:p>
          <a:p>
            <a:pPr marL="0" algn="l">
              <a:spcBef>
                <a:spcPts val="900"/>
              </a:spcBef>
              <a:buNone/>
            </a:pPr>
            <a:r>
              <a:rPr sz="1425" b="0">
                <a:solidFill>
                  <a:srgbClr val="000000"/>
                </a:solidFill>
                <a:effectLst/>
                <a:latin typeface="Avenir"/>
              </a:rPr>
              <a:t>Standard conventions enhance portability, enabling code and data to move easily between different programming environments.</a:t>
            </a:r>
            <a:r>
              <a:rPr>
                <a:effectLst/>
              </a:rPr>
              <a:t> </a:t>
            </a:r>
            <a:endParaRPr lang="en-AU"/>
          </a:p>
        </p:txBody>
      </p:sp>
      <p:sp>
        <p:nvSpPr>
          <p:cNvPr id="20" name="TextBox 19">
            <a:extLst>
              <a:ext uri="{FF2B5EF4-FFF2-40B4-BE49-F238E27FC236}">
                <a16:creationId xmlns:a16="http://schemas.microsoft.com/office/drawing/2014/main" id="{0E868D83-2479-4CD7-9B8B-CAC14BA76778}"/>
              </a:ext>
            </a:extLst>
          </p:cNvPr>
          <p:cNvSpPr txBox="1"/>
          <p:nvPr/>
        </p:nvSpPr>
        <p:spPr>
          <a:xfrm>
            <a:off x="7239000" y="4286250"/>
            <a:ext cx="3810000" cy="1367432"/>
          </a:xfrm>
          <a:prstGeom prst="rect">
            <a:avLst/>
          </a:prstGeom>
          <a:noFill/>
        </p:spPr>
        <p:txBody>
          <a:bodyPr wrap="square" rtlCol="0">
            <a:normAutofit/>
          </a:bodyPr>
          <a:lstStyle/>
          <a:p>
            <a:pPr marL="0" algn="l">
              <a:buNone/>
            </a:pPr>
            <a:r>
              <a:rPr sz="1575" b="1">
                <a:solidFill>
                  <a:srgbClr val="000000"/>
                </a:solidFill>
                <a:effectLst/>
                <a:latin typeface="Avenir"/>
              </a:rPr>
              <a:t>Integration</a:t>
            </a:r>
            <a:r>
              <a:rPr>
                <a:effectLst/>
              </a:rPr>
              <a:t> </a:t>
            </a:r>
          </a:p>
          <a:p>
            <a:pPr marL="0" algn="l">
              <a:spcBef>
                <a:spcPts val="900"/>
              </a:spcBef>
              <a:buNone/>
            </a:pPr>
            <a:r>
              <a:rPr sz="1425" b="0">
                <a:solidFill>
                  <a:srgbClr val="000000"/>
                </a:solidFill>
                <a:effectLst/>
                <a:latin typeface="Avenir"/>
              </a:rPr>
              <a:t>Reduced integration challenges by following language-agnostic standards, facilitating smoother system interoperability.</a:t>
            </a:r>
            <a:r>
              <a:rPr>
                <a:effectLst/>
              </a:rPr>
              <a:t> </a:t>
            </a:r>
            <a:endParaRPr lang="en-AU"/>
          </a:p>
        </p:txBody>
      </p:sp>
    </p:spTree>
    <p:extLst>
      <p:ext uri="{BB962C8B-B14F-4D97-AF65-F5344CB8AC3E}">
        <p14:creationId xmlns:p14="http://schemas.microsoft.com/office/powerpoint/2010/main" val="1355891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96FE64E-ACC3-49DA-80F0-98B0626EC420}"/>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visually engaging scene depicting a modern workspace with multiple digital devices displaying AI-driven applications: a chatbot interface on a laptop, a workflow automation dashboard on a tablet, and an adaptive user interface on a smartphone. The environment should convey innovation and versatility, with subtle cues of dynamic data interchange (such as flowing data lines or network connections between devices). No visible or implied text, letters, or words should appear anywhere in the image. The composition should highlight real-world usage and adaptability">
            <a:extLst>
              <a:ext uri="{FF2B5EF4-FFF2-40B4-BE49-F238E27FC236}">
                <a16:creationId xmlns:a16="http://schemas.microsoft.com/office/drawing/2014/main" id="{73D02173-4760-405F-B24A-3CD08800B4AF}"/>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2B0B67ED-D882-7569-0C51-33BEE3BB23C5}"/>
              </a:ext>
            </a:extLst>
          </p:cNvPr>
          <p:cNvSpPr>
            <a:spLocks noGrp="1"/>
          </p:cNvSpPr>
          <p:nvPr>
            <p:ph type="sldNum" sz="quarter" idx="12"/>
          </p:nvPr>
        </p:nvSpPr>
        <p:spPr/>
        <p:txBody>
          <a:bodyPr/>
          <a:lstStyle/>
          <a:p>
            <a:fld id="{AEAA3239-9EA4-4A65-A281-97F994456D9F}" type="slidenum">
              <a:rPr lang="en-US" smtClean="0"/>
              <a:t>21</a:t>
            </a:fld>
            <a:endParaRPr lang="en-US" dirty="0"/>
          </a:p>
        </p:txBody>
      </p:sp>
      <p:sp>
        <p:nvSpPr>
          <p:cNvPr id="9" name="TextBox 8">
            <a:extLst>
              <a:ext uri="{FF2B5EF4-FFF2-40B4-BE49-F238E27FC236}">
                <a16:creationId xmlns:a16="http://schemas.microsoft.com/office/drawing/2014/main" id="{38BEDDEC-033E-47D0-AC6B-6ED94F2AC170}"/>
              </a:ext>
            </a:extLst>
          </p:cNvPr>
          <p:cNvSpPr txBox="1"/>
          <p:nvPr/>
        </p:nvSpPr>
        <p:spPr>
          <a:xfrm>
            <a:off x="619125" y="581025"/>
            <a:ext cx="4391025" cy="1005780"/>
          </a:xfrm>
          <a:prstGeom prst="rect">
            <a:avLst/>
          </a:prstGeom>
          <a:noFill/>
        </p:spPr>
        <p:txBody>
          <a:bodyPr wrap="square" rtlCol="0">
            <a:normAutofit fontScale="92500" lnSpcReduction="10000"/>
          </a:bodyPr>
          <a:lstStyle/>
          <a:p>
            <a:pPr marL="0" algn="l">
              <a:buNone/>
            </a:pPr>
            <a:r>
              <a:rPr sz="3600">
                <a:solidFill>
                  <a:srgbClr val="000000"/>
                </a:solidFill>
                <a:effectLst/>
                <a:latin typeface="Mongolian Baiti" panose="03000500000000000000" pitchFamily="66" charset="0"/>
              </a:rPr>
              <a:t>Practical Use Cases for Pulses</a:t>
            </a:r>
            <a:r>
              <a:rPr>
                <a:effectLst/>
              </a:rPr>
              <a:t> </a:t>
            </a:r>
            <a:endParaRPr lang="en-AU"/>
          </a:p>
        </p:txBody>
      </p:sp>
      <p:sp>
        <p:nvSpPr>
          <p:cNvPr id="10" name="TextBox 9">
            <a:extLst>
              <a:ext uri="{FF2B5EF4-FFF2-40B4-BE49-F238E27FC236}">
                <a16:creationId xmlns:a16="http://schemas.microsoft.com/office/drawing/2014/main" id="{9FAAF576-9307-41DD-9C75-387F7C6B1F33}"/>
              </a:ext>
            </a:extLst>
          </p:cNvPr>
          <p:cNvSpPr txBox="1"/>
          <p:nvPr/>
        </p:nvSpPr>
        <p:spPr>
          <a:xfrm>
            <a:off x="619125" y="1929705"/>
            <a:ext cx="4391025" cy="3733204"/>
          </a:xfrm>
          <a:prstGeom prst="rect">
            <a:avLst/>
          </a:prstGeom>
          <a:noFill/>
        </p:spPr>
        <p:txBody>
          <a:bodyPr wrap="square" rtlCol="0">
            <a:normAutofit fontScale="92500"/>
          </a:bodyPr>
          <a:lstStyle/>
          <a:p>
            <a:pPr marL="0" algn="l">
              <a:buNone/>
            </a:pPr>
            <a:r>
              <a:rPr sz="1425" b="1" dirty="0">
                <a:solidFill>
                  <a:srgbClr val="DDA152"/>
                </a:solidFill>
                <a:effectLst/>
                <a:latin typeface="Avenir"/>
              </a:rPr>
              <a:t>Conversational AI</a:t>
            </a:r>
            <a:r>
              <a:rPr dirty="0">
                <a:effectLst/>
              </a:rPr>
              <a:t> </a:t>
            </a:r>
          </a:p>
          <a:p>
            <a:pPr marL="0" algn="l">
              <a:spcBef>
                <a:spcPts val="750"/>
              </a:spcBef>
              <a:buNone/>
            </a:pPr>
            <a:r>
              <a:rPr sz="1425" b="0" dirty="0">
                <a:solidFill>
                  <a:srgbClr val="000000"/>
                </a:solidFill>
                <a:effectLst/>
                <a:latin typeface="Avenir"/>
              </a:rPr>
              <a:t>Chatbots </a:t>
            </a:r>
            <a:r>
              <a:rPr lang="en-AU" sz="1425" b="0" dirty="0">
                <a:solidFill>
                  <a:srgbClr val="000000"/>
                </a:solidFill>
                <a:effectLst/>
                <a:latin typeface="Avenir"/>
              </a:rPr>
              <a:t>can suggest Pulses in a local context and guide users without being too prescriptive</a:t>
            </a:r>
            <a:r>
              <a:rPr sz="1425" b="0" dirty="0">
                <a:solidFill>
                  <a:srgbClr val="000000"/>
                </a:solidFill>
                <a:effectLst/>
                <a:latin typeface="Avenir"/>
              </a:rPr>
              <a:t>.</a:t>
            </a:r>
            <a:r>
              <a:rPr dirty="0">
                <a:effectLst/>
              </a:rPr>
              <a:t> </a:t>
            </a:r>
            <a:r>
              <a:rPr lang="en-AU" dirty="0">
                <a:effectLst/>
              </a:rPr>
              <a:t>There by more light weight ,contextual, efficient and in context.</a:t>
            </a:r>
            <a:endParaRPr dirty="0">
              <a:effectLst/>
            </a:endParaRPr>
          </a:p>
          <a:p>
            <a:pPr marL="0" algn="l">
              <a:spcBef>
                <a:spcPts val="1200"/>
              </a:spcBef>
              <a:buNone/>
            </a:pPr>
            <a:r>
              <a:rPr sz="1425" b="1" dirty="0">
                <a:solidFill>
                  <a:srgbClr val="DDA152"/>
                </a:solidFill>
                <a:effectLst/>
                <a:latin typeface="Avenir"/>
              </a:rPr>
              <a:t>Intent Recognition</a:t>
            </a:r>
            <a:r>
              <a:rPr dirty="0">
                <a:effectLst/>
              </a:rPr>
              <a:t> </a:t>
            </a:r>
          </a:p>
          <a:p>
            <a:pPr marL="0" algn="l">
              <a:spcBef>
                <a:spcPts val="750"/>
              </a:spcBef>
              <a:buNone/>
            </a:pPr>
            <a:r>
              <a:rPr sz="1425" b="0" dirty="0">
                <a:solidFill>
                  <a:srgbClr val="000000"/>
                </a:solidFill>
                <a:effectLst/>
                <a:latin typeface="Avenir"/>
              </a:rPr>
              <a:t>Automated workflows fire based on detected user intent.</a:t>
            </a:r>
            <a:r>
              <a:rPr dirty="0">
                <a:effectLst/>
              </a:rPr>
              <a:t> </a:t>
            </a:r>
          </a:p>
          <a:p>
            <a:pPr marL="0" algn="l">
              <a:spcBef>
                <a:spcPts val="1200"/>
              </a:spcBef>
              <a:buNone/>
            </a:pPr>
            <a:r>
              <a:rPr sz="1425" b="1" dirty="0">
                <a:solidFill>
                  <a:srgbClr val="DDA152"/>
                </a:solidFill>
                <a:effectLst/>
                <a:latin typeface="Avenir"/>
              </a:rPr>
              <a:t>Decision Support</a:t>
            </a:r>
            <a:r>
              <a:rPr dirty="0">
                <a:effectLst/>
              </a:rPr>
              <a:t> </a:t>
            </a:r>
          </a:p>
          <a:p>
            <a:pPr marL="0" algn="l">
              <a:spcBef>
                <a:spcPts val="750"/>
              </a:spcBef>
              <a:buNone/>
            </a:pPr>
            <a:r>
              <a:rPr sz="1425" b="0" dirty="0">
                <a:solidFill>
                  <a:srgbClr val="000000"/>
                </a:solidFill>
                <a:effectLst/>
                <a:latin typeface="Avenir"/>
              </a:rPr>
              <a:t>Pulse signals guide recommendations and next-best actions.</a:t>
            </a:r>
            <a:r>
              <a:rPr dirty="0">
                <a:effectLst/>
              </a:rPr>
              <a:t> </a:t>
            </a:r>
          </a:p>
          <a:p>
            <a:pPr marL="0" algn="l">
              <a:spcBef>
                <a:spcPts val="1200"/>
              </a:spcBef>
              <a:buNone/>
            </a:pPr>
            <a:r>
              <a:rPr sz="1425" b="1" dirty="0">
                <a:solidFill>
                  <a:srgbClr val="DDA152"/>
                </a:solidFill>
                <a:effectLst/>
                <a:latin typeface="Avenir"/>
              </a:rPr>
              <a:t>Adaptive Interfaces</a:t>
            </a:r>
            <a:r>
              <a:rPr dirty="0">
                <a:effectLst/>
              </a:rPr>
              <a:t> </a:t>
            </a:r>
          </a:p>
          <a:p>
            <a:pPr marL="0" algn="l">
              <a:spcBef>
                <a:spcPts val="750"/>
              </a:spcBef>
              <a:buNone/>
            </a:pPr>
            <a:r>
              <a:rPr sz="1425" b="0" dirty="0">
                <a:solidFill>
                  <a:srgbClr val="000000"/>
                </a:solidFill>
                <a:effectLst/>
                <a:latin typeface="Avenir"/>
              </a:rPr>
              <a:t>UIs adjust layout and content in real time to context.</a:t>
            </a:r>
            <a:r>
              <a:rPr dirty="0">
                <a:effectLst/>
              </a:rPr>
              <a:t> </a:t>
            </a:r>
            <a:endParaRPr lang="en-AU" dirty="0"/>
          </a:p>
        </p:txBody>
      </p:sp>
    </p:spTree>
    <p:extLst>
      <p:ext uri="{BB962C8B-B14F-4D97-AF65-F5344CB8AC3E}">
        <p14:creationId xmlns:p14="http://schemas.microsoft.com/office/powerpoint/2010/main" val="2242969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BFFA073-21A3-4C72-BFA5-8354B0FE6584}"/>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0B35E384-804D-1FB4-ABFD-867413009F5F}"/>
              </a:ext>
            </a:extLst>
          </p:cNvPr>
          <p:cNvSpPr>
            <a:spLocks noGrp="1"/>
          </p:cNvSpPr>
          <p:nvPr>
            <p:ph sz="quarter" idx="16"/>
          </p:nvPr>
        </p:nvSpPr>
        <p:spPr>
          <a:xfrm>
            <a:off x="733425" y="962025"/>
            <a:ext cx="10953750" cy="1340941"/>
          </a:xfrm>
        </p:spPr>
        <p:txBody>
          <a:bodyPr>
            <a:normAutofit fontScale="77500" lnSpcReduction="20000"/>
          </a:bodyPr>
          <a:lstStyle/>
          <a:p>
            <a:pPr marL="0" indent="0" algn="l">
              <a:buNone/>
            </a:pPr>
            <a:r>
              <a:rPr sz="4800">
                <a:solidFill>
                  <a:srgbClr val="000000"/>
                </a:solidFill>
                <a:effectLst/>
                <a:latin typeface="Mongolian Baiti" panose="03000500000000000000" pitchFamily="66" charset="0"/>
              </a:rPr>
              <a:t>Conclusion: Harnessing Pulses to Power Intentional Data Models</a:t>
            </a:r>
            <a:r>
              <a:rPr>
                <a:effectLst/>
              </a:rPr>
              <a:t> </a:t>
            </a:r>
            <a:endParaRPr lang="en-AU"/>
          </a:p>
        </p:txBody>
      </p:sp>
      <p:sp>
        <p:nvSpPr>
          <p:cNvPr id="6" name="Slide Number Placeholder 5">
            <a:extLst>
              <a:ext uri="{FF2B5EF4-FFF2-40B4-BE49-F238E27FC236}">
                <a16:creationId xmlns:a16="http://schemas.microsoft.com/office/drawing/2014/main" id="{EA06F6FC-6C36-0D50-ACEF-36DB6069BB7F}"/>
              </a:ext>
            </a:extLst>
          </p:cNvPr>
          <p:cNvSpPr>
            <a:spLocks noGrp="1"/>
          </p:cNvSpPr>
          <p:nvPr>
            <p:ph type="sldNum" sz="quarter" idx="12"/>
          </p:nvPr>
        </p:nvSpPr>
        <p:spPr/>
        <p:txBody>
          <a:bodyPr/>
          <a:lstStyle/>
          <a:p>
            <a:fld id="{AEAA3239-9EA4-4A65-A281-97F994456D9F}" type="slidenum">
              <a:rPr lang="en-US" smtClean="0"/>
              <a:t>22</a:t>
            </a:fld>
            <a:endParaRPr lang="en-US" dirty="0"/>
          </a:p>
        </p:txBody>
      </p:sp>
      <p:sp>
        <p:nvSpPr>
          <p:cNvPr id="8" name="TextBox 7">
            <a:extLst>
              <a:ext uri="{FF2B5EF4-FFF2-40B4-BE49-F238E27FC236}">
                <a16:creationId xmlns:a16="http://schemas.microsoft.com/office/drawing/2014/main" id="{DB265897-E198-45D2-AB12-4C056E4C65B2}"/>
              </a:ext>
            </a:extLst>
          </p:cNvPr>
          <p:cNvSpPr txBox="1"/>
          <p:nvPr/>
        </p:nvSpPr>
        <p:spPr>
          <a:xfrm>
            <a:off x="733425" y="3561457"/>
            <a:ext cx="2524125" cy="1752302"/>
          </a:xfrm>
          <a:prstGeom prst="rect">
            <a:avLst/>
          </a:prstGeom>
          <a:noFill/>
        </p:spPr>
        <p:txBody>
          <a:bodyPr wrap="square" rtlCol="0">
            <a:normAutofit/>
          </a:bodyPr>
          <a:lstStyle/>
          <a:p>
            <a:pPr marL="0" algn="l">
              <a:buNone/>
            </a:pPr>
            <a:r>
              <a:rPr sz="1800" b="1">
                <a:solidFill>
                  <a:srgbClr val="000000"/>
                </a:solidFill>
                <a:effectLst/>
                <a:latin typeface="Avenir"/>
              </a:rPr>
              <a:t>Core Components Mastery</a:t>
            </a:r>
            <a:r>
              <a:rPr>
                <a:effectLst/>
              </a:rPr>
              <a:t> </a:t>
            </a:r>
          </a:p>
          <a:p>
            <a:pPr marL="0" algn="l">
              <a:spcBef>
                <a:spcPts val="1500"/>
              </a:spcBef>
              <a:buNone/>
            </a:pPr>
            <a:r>
              <a:rPr sz="1425" b="0">
                <a:solidFill>
                  <a:srgbClr val="000000"/>
                </a:solidFill>
                <a:effectLst/>
                <a:latin typeface="Avenir"/>
              </a:rPr>
              <a:t>Understanding pulse structure clarifies how intents are captured and executed.</a:t>
            </a:r>
            <a:r>
              <a:rPr>
                <a:effectLst/>
              </a:rPr>
              <a:t> </a:t>
            </a:r>
            <a:endParaRPr lang="en-AU"/>
          </a:p>
        </p:txBody>
      </p:sp>
      <p:sp>
        <p:nvSpPr>
          <p:cNvPr id="9" name="TextBox 8">
            <a:extLst>
              <a:ext uri="{FF2B5EF4-FFF2-40B4-BE49-F238E27FC236}">
                <a16:creationId xmlns:a16="http://schemas.microsoft.com/office/drawing/2014/main" id="{5ACB3EE8-1F6D-41B6-8460-0C2B542197F0}"/>
              </a:ext>
            </a:extLst>
          </p:cNvPr>
          <p:cNvSpPr txBox="1"/>
          <p:nvPr/>
        </p:nvSpPr>
        <p:spPr>
          <a:xfrm>
            <a:off x="3543300" y="3561457"/>
            <a:ext cx="2524125" cy="1478012"/>
          </a:xfrm>
          <a:prstGeom prst="rect">
            <a:avLst/>
          </a:prstGeom>
          <a:noFill/>
        </p:spPr>
        <p:txBody>
          <a:bodyPr wrap="square" rtlCol="0">
            <a:normAutofit lnSpcReduction="10000"/>
          </a:bodyPr>
          <a:lstStyle/>
          <a:p>
            <a:pPr marL="0" algn="l">
              <a:buNone/>
            </a:pPr>
            <a:r>
              <a:rPr sz="1800" b="1">
                <a:solidFill>
                  <a:srgbClr val="000000"/>
                </a:solidFill>
                <a:effectLst/>
                <a:latin typeface="Avenir"/>
              </a:rPr>
              <a:t>Representations</a:t>
            </a:r>
            <a:r>
              <a:rPr>
                <a:effectLst/>
              </a:rPr>
              <a:t> </a:t>
            </a:r>
          </a:p>
          <a:p>
            <a:pPr marL="0" algn="l">
              <a:spcBef>
                <a:spcPts val="1500"/>
              </a:spcBef>
              <a:buNone/>
            </a:pPr>
            <a:r>
              <a:rPr sz="1425" b="0">
                <a:solidFill>
                  <a:srgbClr val="000000"/>
                </a:solidFill>
                <a:effectLst/>
                <a:latin typeface="Avenir"/>
              </a:rPr>
              <a:t>Consistent pulse representations enable dynamic, meaningful data interactions.</a:t>
            </a:r>
            <a:r>
              <a:rPr>
                <a:effectLst/>
              </a:rPr>
              <a:t> </a:t>
            </a:r>
            <a:endParaRPr lang="en-AU"/>
          </a:p>
        </p:txBody>
      </p:sp>
      <p:sp>
        <p:nvSpPr>
          <p:cNvPr id="10" name="TextBox 9">
            <a:extLst>
              <a:ext uri="{FF2B5EF4-FFF2-40B4-BE49-F238E27FC236}">
                <a16:creationId xmlns:a16="http://schemas.microsoft.com/office/drawing/2014/main" id="{7089DDCB-412F-4CF5-8908-E519C0263842}"/>
              </a:ext>
            </a:extLst>
          </p:cNvPr>
          <p:cNvSpPr txBox="1"/>
          <p:nvPr/>
        </p:nvSpPr>
        <p:spPr>
          <a:xfrm>
            <a:off x="6353175" y="3561457"/>
            <a:ext cx="2524125" cy="1478012"/>
          </a:xfrm>
          <a:prstGeom prst="rect">
            <a:avLst/>
          </a:prstGeom>
          <a:noFill/>
        </p:spPr>
        <p:txBody>
          <a:bodyPr wrap="square" rtlCol="0">
            <a:normAutofit/>
          </a:bodyPr>
          <a:lstStyle/>
          <a:p>
            <a:pPr marL="0" algn="l">
              <a:buNone/>
            </a:pPr>
            <a:r>
              <a:rPr sz="1800" b="1">
                <a:solidFill>
                  <a:srgbClr val="000000"/>
                </a:solidFill>
                <a:effectLst/>
                <a:latin typeface="Avenir"/>
              </a:rPr>
              <a:t>Helper Functions</a:t>
            </a:r>
            <a:r>
              <a:rPr>
                <a:effectLst/>
              </a:rPr>
              <a:t> </a:t>
            </a:r>
          </a:p>
          <a:p>
            <a:pPr marL="0" algn="l">
              <a:spcBef>
                <a:spcPts val="1500"/>
              </a:spcBef>
              <a:buNone/>
            </a:pPr>
            <a:r>
              <a:rPr sz="1425" b="0">
                <a:solidFill>
                  <a:srgbClr val="000000"/>
                </a:solidFill>
                <a:effectLst/>
                <a:latin typeface="Avenir"/>
              </a:rPr>
              <a:t>Well-defined helpers streamline implementation and reduce model friction.</a:t>
            </a:r>
            <a:r>
              <a:rPr>
                <a:effectLst/>
              </a:rPr>
              <a:t> </a:t>
            </a:r>
            <a:endParaRPr lang="en-AU"/>
          </a:p>
        </p:txBody>
      </p:sp>
      <p:sp>
        <p:nvSpPr>
          <p:cNvPr id="11" name="TextBox 10">
            <a:extLst>
              <a:ext uri="{FF2B5EF4-FFF2-40B4-BE49-F238E27FC236}">
                <a16:creationId xmlns:a16="http://schemas.microsoft.com/office/drawing/2014/main" id="{323779BF-A923-45B4-A6DE-D9C8ED35C741}"/>
              </a:ext>
            </a:extLst>
          </p:cNvPr>
          <p:cNvSpPr txBox="1"/>
          <p:nvPr/>
        </p:nvSpPr>
        <p:spPr>
          <a:xfrm>
            <a:off x="9163050" y="3561457"/>
            <a:ext cx="2524125" cy="1498996"/>
          </a:xfrm>
          <a:prstGeom prst="rect">
            <a:avLst/>
          </a:prstGeom>
          <a:noFill/>
        </p:spPr>
        <p:txBody>
          <a:bodyPr wrap="square" rtlCol="0">
            <a:normAutofit/>
          </a:bodyPr>
          <a:lstStyle/>
          <a:p>
            <a:pPr marL="0" algn="l">
              <a:buNone/>
            </a:pPr>
            <a:r>
              <a:rPr sz="1800" b="1">
                <a:solidFill>
                  <a:srgbClr val="000000"/>
                </a:solidFill>
                <a:effectLst/>
                <a:latin typeface="Avenir"/>
              </a:rPr>
              <a:t>Outcomes &amp; Next Steps</a:t>
            </a:r>
            <a:r>
              <a:rPr>
                <a:effectLst/>
              </a:rPr>
              <a:t> </a:t>
            </a:r>
          </a:p>
          <a:p>
            <a:pPr marL="0" algn="l">
              <a:spcBef>
                <a:spcPts val="1500"/>
              </a:spcBef>
              <a:buNone/>
            </a:pPr>
            <a:r>
              <a:rPr sz="1425" b="0">
                <a:solidFill>
                  <a:srgbClr val="000000"/>
                </a:solidFill>
                <a:effectLst/>
                <a:latin typeface="Avenir"/>
              </a:rPr>
              <a:t>This foundation unlocks innovative use cases and efficient data modeling.</a:t>
            </a:r>
            <a:r>
              <a:rPr>
                <a:effectLst/>
              </a:rPr>
              <a:t> </a:t>
            </a:r>
            <a:endParaRPr lang="en-AU"/>
          </a:p>
        </p:txBody>
      </p:sp>
    </p:spTree>
    <p:extLst>
      <p:ext uri="{BB962C8B-B14F-4D97-AF65-F5344CB8AC3E}">
        <p14:creationId xmlns:p14="http://schemas.microsoft.com/office/powerpoint/2010/main" val="2513643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6A315AE-C401-4834-8DC7-1E7AA0A36664}"/>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D5FEC5E2-69E6-5695-E370-422EEA669D5A}"/>
              </a:ext>
            </a:extLst>
          </p:cNvPr>
          <p:cNvSpPr>
            <a:spLocks noGrp="1"/>
          </p:cNvSpPr>
          <p:nvPr>
            <p:ph sz="quarter" idx="16"/>
          </p:nvPr>
        </p:nvSpPr>
        <p:spPr>
          <a:xfrm>
            <a:off x="887668" y="781049"/>
            <a:ext cx="10534650" cy="3591847"/>
          </a:xfrm>
        </p:spPr>
        <p:txBody>
          <a:bodyPr>
            <a:normAutofit fontScale="55000" lnSpcReduction="20000"/>
          </a:bodyPr>
          <a:lstStyle/>
          <a:p>
            <a:pPr marL="274320" indent="-274320" algn="l" rtl="0" eaLnBrk="1" latinLnBrk="0" hangingPunct="1">
              <a:lnSpc>
                <a:spcPct val="120000"/>
              </a:lnSpc>
              <a:buNone/>
            </a:pPr>
            <a:r>
              <a:rPr lang="en-US" sz="8250" b="1">
                <a:solidFill>
                  <a:srgbClr val="000000"/>
                </a:solidFill>
                <a:effectLst/>
                <a:latin typeface="Mongolian Baiti" panose="03000500000000000000" pitchFamily="66" charset="0"/>
              </a:rPr>
              <a:t>Key Concept of Intention Space</a:t>
            </a:r>
            <a:endParaRPr lang="en-US" sz="8250">
              <a:solidFill>
                <a:srgbClr val="000000"/>
              </a:solidFill>
              <a:effectLst/>
              <a:latin typeface="Mongolian Baiti" panose="03000500000000000000" pitchFamily="66" charset="0"/>
            </a:endParaRPr>
          </a:p>
          <a:p>
            <a:pPr marL="274320" indent="-274320" algn="l" rtl="0" eaLnBrk="1" latinLnBrk="0" hangingPunct="1">
              <a:lnSpc>
                <a:spcPct val="120000"/>
              </a:lnSpc>
              <a:buFont typeface="+mj-lt"/>
              <a:buAutoNum type="arabicPeriod"/>
            </a:pPr>
            <a:r>
              <a:rPr lang="en-US" sz="8250">
                <a:solidFill>
                  <a:srgbClr val="000000"/>
                </a:solidFill>
                <a:effectLst/>
                <a:latin typeface="Mongolian Baiti" panose="03000500000000000000" pitchFamily="66" charset="0"/>
              </a:rPr>
              <a:t>Pulse is the basic data unit.</a:t>
            </a:r>
          </a:p>
          <a:p>
            <a:pPr marL="274320" indent="-274320" algn="l" rtl="0" eaLnBrk="1" latinLnBrk="0" hangingPunct="1">
              <a:lnSpc>
                <a:spcPct val="120000"/>
              </a:lnSpc>
              <a:buFont typeface="+mj-lt"/>
              <a:buAutoNum type="arabicPeriod"/>
            </a:pPr>
            <a:r>
              <a:rPr lang="en-US" sz="8250">
                <a:solidFill>
                  <a:srgbClr val="000000"/>
                </a:solidFill>
                <a:effectLst/>
                <a:latin typeface="Mongolian Baiti" panose="03000500000000000000" pitchFamily="66" charset="0"/>
              </a:rPr>
              <a:t>Intention Space depends on Pulse units.</a:t>
            </a:r>
          </a:p>
          <a:p>
            <a:pPr marL="274320" indent="-274320" algn="l" rtl="0" eaLnBrk="1" latinLnBrk="0" hangingPunct="1">
              <a:lnSpc>
                <a:spcPct val="120000"/>
              </a:lnSpc>
              <a:buFont typeface="+mj-lt"/>
              <a:buAutoNum type="arabicPeriod"/>
            </a:pPr>
            <a:r>
              <a:rPr lang="en-US" sz="8250">
                <a:solidFill>
                  <a:srgbClr val="000000"/>
                </a:solidFill>
                <a:effectLst/>
                <a:latin typeface="Mongolian Baiti" panose="03000500000000000000" pitchFamily="66" charset="0"/>
              </a:rPr>
              <a:t>Pulse symbolizes the core data element.</a:t>
            </a:r>
            <a:endParaRPr lang="en-AU" dirty="0"/>
          </a:p>
        </p:txBody>
      </p:sp>
      <p:sp>
        <p:nvSpPr>
          <p:cNvPr id="6" name="Slide Number Placeholder 5">
            <a:extLst>
              <a:ext uri="{FF2B5EF4-FFF2-40B4-BE49-F238E27FC236}">
                <a16:creationId xmlns:a16="http://schemas.microsoft.com/office/drawing/2014/main" id="{668E8FF5-7A53-3DB8-7317-F492C7C56550}"/>
              </a:ext>
            </a:extLst>
          </p:cNvPr>
          <p:cNvSpPr>
            <a:spLocks noGrp="1"/>
          </p:cNvSpPr>
          <p:nvPr>
            <p:ph type="sldNum" sz="quarter" idx="12"/>
          </p:nvPr>
        </p:nvSpPr>
        <p:spPr/>
        <p:txBody>
          <a:bodyPr/>
          <a:lstStyle/>
          <a:p>
            <a:fld id="{AEAA3239-9EA4-4A65-A281-97F994456D9F}" type="slidenum">
              <a:rPr lang="en-US" smtClean="0"/>
              <a:t>3</a:t>
            </a:fld>
            <a:endParaRPr lang="en-US" dirty="0"/>
          </a:p>
        </p:txBody>
      </p:sp>
      <p:sp>
        <p:nvSpPr>
          <p:cNvPr id="3" name="TextBox 2">
            <a:extLst>
              <a:ext uri="{FF2B5EF4-FFF2-40B4-BE49-F238E27FC236}">
                <a16:creationId xmlns:a16="http://schemas.microsoft.com/office/drawing/2014/main" id="{F465DD40-0BBD-93E5-5E4E-A603E0BF2A7E}"/>
              </a:ext>
            </a:extLst>
          </p:cNvPr>
          <p:cNvSpPr txBox="1"/>
          <p:nvPr/>
        </p:nvSpPr>
        <p:spPr>
          <a:xfrm>
            <a:off x="769681" y="4004187"/>
            <a:ext cx="9945022" cy="1384995"/>
          </a:xfrm>
          <a:prstGeom prst="rect">
            <a:avLst/>
          </a:prstGeom>
          <a:noFill/>
        </p:spPr>
        <p:txBody>
          <a:bodyPr wrap="square" rtlCol="0">
            <a:spAutoFit/>
          </a:bodyPr>
          <a:lstStyle/>
          <a:p>
            <a:r>
              <a:rPr lang="en-AU" sz="2800" b="1" dirty="0"/>
              <a:t>Pulses Are Carried By Intentions as unit of Payloads From DN (Design Nodes) to Objects Or from Objects To DN  </a:t>
            </a:r>
          </a:p>
        </p:txBody>
      </p:sp>
    </p:spTree>
    <p:extLst>
      <p:ext uri="{BB962C8B-B14F-4D97-AF65-F5344CB8AC3E}">
        <p14:creationId xmlns:p14="http://schemas.microsoft.com/office/powerpoint/2010/main" val="1682101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25CE429-A53C-4843-9E80-D826F9D608C2}"/>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detailed illustration showing a single glowing sphere (representing a 'pulse') at the center, surrounded by a network of interconnected, slightly larger spheres that form complex structures. The visual should evoke the idea of atomic or molecular building blocks forming larger data constructs, with a clean, modern, and technology-focused aesthetic. No visible or implied text, letters, or words should appear anywhere in the image. The composition should clearly highlight the central 'pulse' as the foundational unit within a larger system. Use soft ivory and parchment beige backgrounds, subtle heritage gold accents, and a luminous effect for the central pulse">
            <a:extLst>
              <a:ext uri="{FF2B5EF4-FFF2-40B4-BE49-F238E27FC236}">
                <a16:creationId xmlns:a16="http://schemas.microsoft.com/office/drawing/2014/main" id="{36BD045F-E056-4ADB-BB16-ADD9C6F9C20E}"/>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6" name="Slide Number Placeholder 5">
            <a:extLst>
              <a:ext uri="{FF2B5EF4-FFF2-40B4-BE49-F238E27FC236}">
                <a16:creationId xmlns:a16="http://schemas.microsoft.com/office/drawing/2014/main" id="{6EC66F33-02C3-C243-19CB-D613D136A49B}"/>
              </a:ext>
            </a:extLst>
          </p:cNvPr>
          <p:cNvSpPr>
            <a:spLocks noGrp="1"/>
          </p:cNvSpPr>
          <p:nvPr>
            <p:ph type="sldNum" sz="quarter" idx="12"/>
          </p:nvPr>
        </p:nvSpPr>
        <p:spPr/>
        <p:txBody>
          <a:bodyPr/>
          <a:lstStyle/>
          <a:p>
            <a:fld id="{AEAA3239-9EA4-4A65-A281-97F994456D9F}" type="slidenum">
              <a:rPr lang="en-US" smtClean="0"/>
              <a:t>4</a:t>
            </a:fld>
            <a:endParaRPr lang="en-US" dirty="0"/>
          </a:p>
        </p:txBody>
      </p:sp>
      <p:sp>
        <p:nvSpPr>
          <p:cNvPr id="9" name="TextBox 8">
            <a:extLst>
              <a:ext uri="{FF2B5EF4-FFF2-40B4-BE49-F238E27FC236}">
                <a16:creationId xmlns:a16="http://schemas.microsoft.com/office/drawing/2014/main" id="{EE1830AE-9812-408B-8D84-7FAA11EC1A66}"/>
              </a:ext>
            </a:extLst>
          </p:cNvPr>
          <p:cNvSpPr txBox="1"/>
          <p:nvPr/>
        </p:nvSpPr>
        <p:spPr>
          <a:xfrm>
            <a:off x="7200900" y="581025"/>
            <a:ext cx="4391025" cy="1005780"/>
          </a:xfrm>
          <a:prstGeom prst="rect">
            <a:avLst/>
          </a:prstGeom>
          <a:noFill/>
        </p:spPr>
        <p:txBody>
          <a:bodyPr wrap="square" rtlCol="0">
            <a:normAutofit fontScale="92500" lnSpcReduction="10000"/>
          </a:bodyPr>
          <a:lstStyle/>
          <a:p>
            <a:pPr marL="0" algn="l">
              <a:buNone/>
            </a:pPr>
            <a:r>
              <a:rPr sz="3600">
                <a:solidFill>
                  <a:srgbClr val="000000"/>
                </a:solidFill>
                <a:effectLst/>
                <a:latin typeface="Mongolian Baiti" panose="03000500000000000000" pitchFamily="66" charset="0"/>
              </a:rPr>
              <a:t>The Pulse as the Smallest Unit of Data</a:t>
            </a:r>
            <a:r>
              <a:rPr>
                <a:effectLst/>
              </a:rPr>
              <a:t> </a:t>
            </a:r>
            <a:endParaRPr lang="en-AU"/>
          </a:p>
        </p:txBody>
      </p:sp>
      <p:sp>
        <p:nvSpPr>
          <p:cNvPr id="10" name="TextBox 9">
            <a:extLst>
              <a:ext uri="{FF2B5EF4-FFF2-40B4-BE49-F238E27FC236}">
                <a16:creationId xmlns:a16="http://schemas.microsoft.com/office/drawing/2014/main" id="{9C2187CB-96B6-4FFE-80AA-B6C5995EE244}"/>
              </a:ext>
            </a:extLst>
          </p:cNvPr>
          <p:cNvSpPr txBox="1"/>
          <p:nvPr/>
        </p:nvSpPr>
        <p:spPr>
          <a:xfrm>
            <a:off x="7200900" y="1929705"/>
            <a:ext cx="4391025" cy="2647652"/>
          </a:xfrm>
          <a:prstGeom prst="rect">
            <a:avLst/>
          </a:prstGeom>
          <a:noFill/>
        </p:spPr>
        <p:txBody>
          <a:bodyPr wrap="square" rtlCol="0">
            <a:normAutofit fontScale="92500" lnSpcReduction="10000"/>
          </a:bodyPr>
          <a:lstStyle/>
          <a:p>
            <a:pPr marL="0" algn="l">
              <a:buNone/>
            </a:pPr>
            <a:r>
              <a:rPr sz="1425" b="1">
                <a:solidFill>
                  <a:srgbClr val="000000"/>
                </a:solidFill>
                <a:effectLst/>
                <a:latin typeface="Avenir"/>
              </a:rPr>
              <a:t>Atomic Data Element</a:t>
            </a:r>
            <a:r>
              <a:rPr>
                <a:effectLst/>
              </a:rPr>
              <a:t> </a:t>
            </a:r>
          </a:p>
          <a:p>
            <a:pPr marL="0" algn="l">
              <a:spcBef>
                <a:spcPts val="750"/>
              </a:spcBef>
              <a:buNone/>
            </a:pPr>
            <a:r>
              <a:rPr sz="1425" b="0">
                <a:solidFill>
                  <a:srgbClr val="000000"/>
                </a:solidFill>
                <a:effectLst/>
                <a:latin typeface="Avenir"/>
              </a:rPr>
              <a:t>Each pulse is the indivisible unit that carries information within the Intention Space Model.</a:t>
            </a:r>
            <a:r>
              <a:rPr>
                <a:effectLst/>
              </a:rPr>
              <a:t> </a:t>
            </a:r>
          </a:p>
          <a:p>
            <a:pPr marL="0" algn="l">
              <a:spcBef>
                <a:spcPts val="750"/>
              </a:spcBef>
              <a:buNone/>
            </a:pPr>
            <a:r>
              <a:rPr sz="1425" b="1">
                <a:solidFill>
                  <a:srgbClr val="000000"/>
                </a:solidFill>
                <a:effectLst/>
                <a:latin typeface="Avenir"/>
              </a:rPr>
              <a:t>Granular Intent Processing</a:t>
            </a:r>
            <a:r>
              <a:rPr>
                <a:effectLst/>
              </a:rPr>
              <a:t> </a:t>
            </a:r>
          </a:p>
          <a:p>
            <a:pPr marL="0" algn="l">
              <a:spcBef>
                <a:spcPts val="750"/>
              </a:spcBef>
              <a:buNone/>
            </a:pPr>
            <a:r>
              <a:rPr sz="1425" b="0">
                <a:solidFill>
                  <a:srgbClr val="000000"/>
                </a:solidFill>
                <a:effectLst/>
                <a:latin typeface="Avenir"/>
              </a:rPr>
              <a:t>Model operations analyze pulses like bytes, enabling precise interpretation of intent signals.</a:t>
            </a:r>
            <a:r>
              <a:rPr>
                <a:effectLst/>
              </a:rPr>
              <a:t> </a:t>
            </a:r>
          </a:p>
          <a:p>
            <a:pPr marL="0" algn="l">
              <a:spcBef>
                <a:spcPts val="750"/>
              </a:spcBef>
              <a:buNone/>
            </a:pPr>
            <a:r>
              <a:rPr sz="1425" b="1">
                <a:solidFill>
                  <a:srgbClr val="000000"/>
                </a:solidFill>
                <a:effectLst/>
                <a:latin typeface="Avenir"/>
              </a:rPr>
              <a:t>Scalable Modular Design</a:t>
            </a:r>
            <a:r>
              <a:rPr>
                <a:effectLst/>
              </a:rPr>
              <a:t> </a:t>
            </a:r>
          </a:p>
          <a:p>
            <a:pPr marL="0" algn="l">
              <a:spcBef>
                <a:spcPts val="750"/>
              </a:spcBef>
              <a:buNone/>
            </a:pPr>
            <a:r>
              <a:rPr sz="1425" b="0">
                <a:solidFill>
                  <a:srgbClr val="000000"/>
                </a:solidFill>
                <a:effectLst/>
                <a:latin typeface="Avenir"/>
              </a:rPr>
              <a:t>Structured hierarchies assemble pulses into larger constructs for flexible model growth.</a:t>
            </a:r>
            <a:r>
              <a:rPr>
                <a:effectLst/>
              </a:rPr>
              <a:t> </a:t>
            </a:r>
            <a:endParaRPr lang="en-AU"/>
          </a:p>
        </p:txBody>
      </p:sp>
    </p:spTree>
    <p:extLst>
      <p:ext uri="{BB962C8B-B14F-4D97-AF65-F5344CB8AC3E}">
        <p14:creationId xmlns:p14="http://schemas.microsoft.com/office/powerpoint/2010/main" val="3581815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E4EF3A9-FAF6-4EC4-95C4-3BA738BCDF6D}"/>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a:extLst>
              <a:ext uri="{FF2B5EF4-FFF2-40B4-BE49-F238E27FC236}">
                <a16:creationId xmlns:a16="http://schemas.microsoft.com/office/drawing/2014/main" id="{76C44D06-BA59-4C06-A5B5-A270B169EB6A}"/>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57250" y="2381250"/>
            <a:ext cx="666750" cy="666750"/>
          </a:xfrm>
          <a:prstGeom prst="rect">
            <a:avLst/>
          </a:prstGeom>
        </p:spPr>
      </p:pic>
      <p:sp>
        <p:nvSpPr>
          <p:cNvPr id="6" name="Slide Number Placeholder 5">
            <a:extLst>
              <a:ext uri="{FF2B5EF4-FFF2-40B4-BE49-F238E27FC236}">
                <a16:creationId xmlns:a16="http://schemas.microsoft.com/office/drawing/2014/main" id="{7571AE1E-0BAB-3EAB-67FD-9D4D3B481A42}"/>
              </a:ext>
            </a:extLst>
          </p:cNvPr>
          <p:cNvSpPr>
            <a:spLocks noGrp="1"/>
          </p:cNvSpPr>
          <p:nvPr>
            <p:ph type="sldNum" sz="quarter" idx="12"/>
          </p:nvPr>
        </p:nvSpPr>
        <p:spPr/>
        <p:txBody>
          <a:bodyPr/>
          <a:lstStyle/>
          <a:p>
            <a:fld id="{AEAA3239-9EA4-4A65-A281-97F994456D9F}" type="slidenum">
              <a:rPr lang="en-US" smtClean="0"/>
              <a:t>5</a:t>
            </a:fld>
            <a:endParaRPr lang="en-US" dirty="0"/>
          </a:p>
        </p:txBody>
      </p:sp>
      <p:pic>
        <p:nvPicPr>
          <p:cNvPr id="9" name="Graphic 8" descr="A clean icon of a speech bubble with a question mark, representing inquiry, vector illustration with a transparent background">
            <a:extLst>
              <a:ext uri="{FF2B5EF4-FFF2-40B4-BE49-F238E27FC236}">
                <a16:creationId xmlns:a16="http://schemas.microsoft.com/office/drawing/2014/main" id="{8DA126F1-67D0-4B9A-97FC-D8025C5623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0600" y="2514600"/>
            <a:ext cx="400050" cy="400050"/>
          </a:xfrm>
          <a:prstGeom prst="rect">
            <a:avLst/>
          </a:prstGeom>
        </p:spPr>
      </p:pic>
      <p:pic>
        <p:nvPicPr>
          <p:cNvPr id="10" name="Graphic 9">
            <a:extLst>
              <a:ext uri="{FF2B5EF4-FFF2-40B4-BE49-F238E27FC236}">
                <a16:creationId xmlns:a16="http://schemas.microsoft.com/office/drawing/2014/main" id="{718902AE-3392-4F92-9134-FCB54A6DBB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43650" y="2381250"/>
            <a:ext cx="666750" cy="666750"/>
          </a:xfrm>
          <a:prstGeom prst="rect">
            <a:avLst/>
          </a:prstGeom>
        </p:spPr>
      </p:pic>
      <p:pic>
        <p:nvPicPr>
          <p:cNvPr id="11" name="Graphic 10" descr="A simple icon of a checkmark inside a speech bubble, symbolizing an answer or confirmation, vector illustration with a transparent background">
            <a:extLst>
              <a:ext uri="{FF2B5EF4-FFF2-40B4-BE49-F238E27FC236}">
                <a16:creationId xmlns:a16="http://schemas.microsoft.com/office/drawing/2014/main" id="{D1C945E6-9C6B-4E34-9F33-FE0977EA4C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514600"/>
            <a:ext cx="400050" cy="400050"/>
          </a:xfrm>
          <a:prstGeom prst="rect">
            <a:avLst/>
          </a:prstGeom>
        </p:spPr>
      </p:pic>
      <p:pic>
        <p:nvPicPr>
          <p:cNvPr id="12" name="Graphic 11">
            <a:extLst>
              <a:ext uri="{FF2B5EF4-FFF2-40B4-BE49-F238E27FC236}">
                <a16:creationId xmlns:a16="http://schemas.microsoft.com/office/drawing/2014/main" id="{7B5BB67D-CC42-4B76-9511-EB3751D336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7250" y="4286250"/>
            <a:ext cx="666750" cy="666750"/>
          </a:xfrm>
          <a:prstGeom prst="rect">
            <a:avLst/>
          </a:prstGeom>
        </p:spPr>
      </p:pic>
      <p:pic>
        <p:nvPicPr>
          <p:cNvPr id="13" name="Graphic 12" descr="An icon of interconnected nodes forming a network, representing semantic mapping, vector illustration with a transparent background">
            <a:extLst>
              <a:ext uri="{FF2B5EF4-FFF2-40B4-BE49-F238E27FC236}">
                <a16:creationId xmlns:a16="http://schemas.microsoft.com/office/drawing/2014/main" id="{E9656C46-86E0-4A37-89EC-D32B9CE65D8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0600" y="4419600"/>
            <a:ext cx="400050" cy="400050"/>
          </a:xfrm>
          <a:prstGeom prst="rect">
            <a:avLst/>
          </a:prstGeom>
        </p:spPr>
      </p:pic>
      <p:pic>
        <p:nvPicPr>
          <p:cNvPr id="14" name="Graphic 13">
            <a:extLst>
              <a:ext uri="{FF2B5EF4-FFF2-40B4-BE49-F238E27FC236}">
                <a16:creationId xmlns:a16="http://schemas.microsoft.com/office/drawing/2014/main" id="{5C65C202-F359-4291-B5CE-748086B010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43650" y="4286250"/>
            <a:ext cx="666750" cy="666750"/>
          </a:xfrm>
          <a:prstGeom prst="rect">
            <a:avLst/>
          </a:prstGeom>
        </p:spPr>
      </p:pic>
      <p:pic>
        <p:nvPicPr>
          <p:cNvPr id="15" name="Graphic 14" descr="An icon of two arrows forming a loop, symbolizing efficient exchange or feedback, vector illustration with a transparent background">
            <a:extLst>
              <a:ext uri="{FF2B5EF4-FFF2-40B4-BE49-F238E27FC236}">
                <a16:creationId xmlns:a16="http://schemas.microsoft.com/office/drawing/2014/main" id="{6CBA0CBD-81F1-4AC4-8325-9082C86662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419600"/>
            <a:ext cx="400050" cy="400050"/>
          </a:xfrm>
          <a:prstGeom prst="rect">
            <a:avLst/>
          </a:prstGeom>
        </p:spPr>
      </p:pic>
      <p:sp>
        <p:nvSpPr>
          <p:cNvPr id="16" name="TextBox 15">
            <a:extLst>
              <a:ext uri="{FF2B5EF4-FFF2-40B4-BE49-F238E27FC236}">
                <a16:creationId xmlns:a16="http://schemas.microsoft.com/office/drawing/2014/main" id="{DB820235-FCD4-4595-B6D7-6B03949D0EA3}"/>
              </a:ext>
            </a:extLst>
          </p:cNvPr>
          <p:cNvSpPr txBox="1"/>
          <p:nvPr/>
        </p:nvSpPr>
        <p:spPr>
          <a:xfrm>
            <a:off x="619125" y="1038225"/>
            <a:ext cx="10972800" cy="502890"/>
          </a:xfrm>
          <a:prstGeom prst="rect">
            <a:avLst/>
          </a:prstGeom>
          <a:noFill/>
        </p:spPr>
        <p:txBody>
          <a:bodyPr wrap="square" rtlCol="0">
            <a:normAutofit fontScale="92500" lnSpcReduction="20000"/>
          </a:bodyPr>
          <a:lstStyle/>
          <a:p>
            <a:pPr marL="0" algn="l">
              <a:buNone/>
            </a:pPr>
            <a:r>
              <a:rPr sz="3600" b="0">
                <a:solidFill>
                  <a:srgbClr val="000000"/>
                </a:solidFill>
                <a:effectLst/>
                <a:latin typeface="Mongolian Baiti" panose="03000500000000000000" pitchFamily="66" charset="0"/>
              </a:rPr>
              <a:t>Composition as a Question–Answer Pair</a:t>
            </a:r>
            <a:r>
              <a:rPr>
                <a:effectLst/>
              </a:rPr>
              <a:t> </a:t>
            </a:r>
            <a:endParaRPr lang="en-AU"/>
          </a:p>
        </p:txBody>
      </p:sp>
      <p:sp>
        <p:nvSpPr>
          <p:cNvPr id="17" name="TextBox 16">
            <a:extLst>
              <a:ext uri="{FF2B5EF4-FFF2-40B4-BE49-F238E27FC236}">
                <a16:creationId xmlns:a16="http://schemas.microsoft.com/office/drawing/2014/main" id="{B9690A74-BAA3-404A-B21C-EFDA60C306A7}"/>
              </a:ext>
            </a:extLst>
          </p:cNvPr>
          <p:cNvSpPr txBox="1"/>
          <p:nvPr/>
        </p:nvSpPr>
        <p:spPr>
          <a:xfrm>
            <a:off x="1752600" y="2381250"/>
            <a:ext cx="3810000" cy="1367432"/>
          </a:xfrm>
          <a:prstGeom prst="rect">
            <a:avLst/>
          </a:prstGeom>
          <a:noFill/>
        </p:spPr>
        <p:txBody>
          <a:bodyPr wrap="square" rtlCol="0">
            <a:normAutofit/>
          </a:bodyPr>
          <a:lstStyle/>
          <a:p>
            <a:pPr marL="0" algn="l">
              <a:buNone/>
            </a:pPr>
            <a:r>
              <a:rPr sz="1575" b="1" dirty="0">
                <a:solidFill>
                  <a:srgbClr val="000000"/>
                </a:solidFill>
                <a:effectLst/>
                <a:latin typeface="Avenir"/>
              </a:rPr>
              <a:t>Question Component</a:t>
            </a:r>
            <a:r>
              <a:rPr dirty="0">
                <a:effectLst/>
              </a:rPr>
              <a:t> </a:t>
            </a:r>
          </a:p>
          <a:p>
            <a:pPr marL="0" algn="l">
              <a:spcBef>
                <a:spcPts val="900"/>
              </a:spcBef>
              <a:buNone/>
            </a:pPr>
            <a:r>
              <a:rPr sz="1425" b="0" dirty="0">
                <a:solidFill>
                  <a:srgbClr val="000000"/>
                </a:solidFill>
                <a:effectLst/>
                <a:latin typeface="Avenir"/>
              </a:rPr>
              <a:t>Serves as the prompt or </a:t>
            </a:r>
            <a:r>
              <a:rPr lang="en-AU" sz="1425" b="0" dirty="0">
                <a:solidFill>
                  <a:srgbClr val="000000"/>
                </a:solidFill>
                <a:effectLst/>
                <a:latin typeface="Avenir"/>
              </a:rPr>
              <a:t>unique </a:t>
            </a:r>
            <a:r>
              <a:rPr sz="1425" b="0" dirty="0">
                <a:solidFill>
                  <a:srgbClr val="000000"/>
                </a:solidFill>
                <a:effectLst/>
                <a:latin typeface="Avenir"/>
              </a:rPr>
              <a:t>identifier, specifying the information or action being requested within the pulse structure.</a:t>
            </a:r>
            <a:r>
              <a:rPr dirty="0">
                <a:effectLst/>
              </a:rPr>
              <a:t> </a:t>
            </a:r>
            <a:endParaRPr lang="en-AU" dirty="0"/>
          </a:p>
        </p:txBody>
      </p:sp>
      <p:sp>
        <p:nvSpPr>
          <p:cNvPr id="18" name="TextBox 17">
            <a:extLst>
              <a:ext uri="{FF2B5EF4-FFF2-40B4-BE49-F238E27FC236}">
                <a16:creationId xmlns:a16="http://schemas.microsoft.com/office/drawing/2014/main" id="{AB9DEC57-DFFA-4267-8A01-7EF5097E1D63}"/>
              </a:ext>
            </a:extLst>
          </p:cNvPr>
          <p:cNvSpPr txBox="1"/>
          <p:nvPr/>
        </p:nvSpPr>
        <p:spPr>
          <a:xfrm>
            <a:off x="7239000" y="2381250"/>
            <a:ext cx="3810000" cy="1114127"/>
          </a:xfrm>
          <a:prstGeom prst="rect">
            <a:avLst/>
          </a:prstGeom>
          <a:noFill/>
        </p:spPr>
        <p:txBody>
          <a:bodyPr wrap="square" rtlCol="0">
            <a:normAutofit lnSpcReduction="10000"/>
          </a:bodyPr>
          <a:lstStyle/>
          <a:p>
            <a:pPr marL="0" algn="l">
              <a:buNone/>
            </a:pPr>
            <a:r>
              <a:rPr sz="1575" b="1">
                <a:solidFill>
                  <a:srgbClr val="000000"/>
                </a:solidFill>
                <a:effectLst/>
                <a:latin typeface="Avenir"/>
              </a:rPr>
              <a:t>Answer Component</a:t>
            </a:r>
            <a:r>
              <a:rPr>
                <a:effectLst/>
              </a:rPr>
              <a:t> </a:t>
            </a:r>
          </a:p>
          <a:p>
            <a:pPr marL="0" algn="l">
              <a:spcBef>
                <a:spcPts val="900"/>
              </a:spcBef>
              <a:buNone/>
            </a:pPr>
            <a:r>
              <a:rPr sz="1425" b="0">
                <a:solidFill>
                  <a:srgbClr val="000000"/>
                </a:solidFill>
                <a:effectLst/>
                <a:latin typeface="Avenir"/>
              </a:rPr>
              <a:t>Delivers the value, dataset, or response that directly addresses the question, completing the communication loop.</a:t>
            </a:r>
            <a:r>
              <a:rPr>
                <a:effectLst/>
              </a:rPr>
              <a:t> </a:t>
            </a:r>
            <a:endParaRPr lang="en-AU"/>
          </a:p>
        </p:txBody>
      </p:sp>
      <p:sp>
        <p:nvSpPr>
          <p:cNvPr id="19" name="TextBox 18">
            <a:extLst>
              <a:ext uri="{FF2B5EF4-FFF2-40B4-BE49-F238E27FC236}">
                <a16:creationId xmlns:a16="http://schemas.microsoft.com/office/drawing/2014/main" id="{FB15B765-27AC-4FEA-8EC0-3983CACF2272}"/>
              </a:ext>
            </a:extLst>
          </p:cNvPr>
          <p:cNvSpPr txBox="1"/>
          <p:nvPr/>
        </p:nvSpPr>
        <p:spPr>
          <a:xfrm>
            <a:off x="1752600" y="4286250"/>
            <a:ext cx="3810000" cy="1367432"/>
          </a:xfrm>
          <a:prstGeom prst="rect">
            <a:avLst/>
          </a:prstGeom>
          <a:noFill/>
        </p:spPr>
        <p:txBody>
          <a:bodyPr wrap="square" rtlCol="0">
            <a:normAutofit/>
          </a:bodyPr>
          <a:lstStyle/>
          <a:p>
            <a:pPr marL="0" algn="l">
              <a:buNone/>
            </a:pPr>
            <a:r>
              <a:rPr sz="1575" b="1">
                <a:solidFill>
                  <a:srgbClr val="000000"/>
                </a:solidFill>
                <a:effectLst/>
                <a:latin typeface="Avenir"/>
              </a:rPr>
              <a:t>Clarity &amp; Semantics</a:t>
            </a:r>
            <a:r>
              <a:rPr>
                <a:effectLst/>
              </a:rPr>
              <a:t> </a:t>
            </a:r>
          </a:p>
          <a:p>
            <a:pPr marL="0" algn="l">
              <a:spcBef>
                <a:spcPts val="900"/>
              </a:spcBef>
              <a:buNone/>
            </a:pPr>
            <a:r>
              <a:rPr sz="1425" b="0">
                <a:solidFill>
                  <a:srgbClr val="000000"/>
                </a:solidFill>
                <a:effectLst/>
                <a:latin typeface="Avenir"/>
              </a:rPr>
              <a:t>The Q&amp;A format enhances clarity, making intentions explicit and supporting precise semantic mapping in data exchanges.</a:t>
            </a:r>
            <a:r>
              <a:rPr>
                <a:effectLst/>
              </a:rPr>
              <a:t> </a:t>
            </a:r>
            <a:endParaRPr lang="en-AU"/>
          </a:p>
        </p:txBody>
      </p:sp>
      <p:sp>
        <p:nvSpPr>
          <p:cNvPr id="20" name="TextBox 19">
            <a:extLst>
              <a:ext uri="{FF2B5EF4-FFF2-40B4-BE49-F238E27FC236}">
                <a16:creationId xmlns:a16="http://schemas.microsoft.com/office/drawing/2014/main" id="{3B71FA2F-7041-444B-A2D1-32BF97509F28}"/>
              </a:ext>
            </a:extLst>
          </p:cNvPr>
          <p:cNvSpPr txBox="1"/>
          <p:nvPr/>
        </p:nvSpPr>
        <p:spPr>
          <a:xfrm>
            <a:off x="7239000" y="4286250"/>
            <a:ext cx="3810000" cy="1367432"/>
          </a:xfrm>
          <a:prstGeom prst="rect">
            <a:avLst/>
          </a:prstGeom>
          <a:noFill/>
        </p:spPr>
        <p:txBody>
          <a:bodyPr wrap="square" rtlCol="0">
            <a:normAutofit/>
          </a:bodyPr>
          <a:lstStyle/>
          <a:p>
            <a:pPr marL="0" algn="l">
              <a:buNone/>
            </a:pPr>
            <a:r>
              <a:rPr sz="1575" b="1">
                <a:solidFill>
                  <a:srgbClr val="000000"/>
                </a:solidFill>
                <a:effectLst/>
                <a:latin typeface="Avenir"/>
              </a:rPr>
              <a:t>Efficiency in Exchange</a:t>
            </a:r>
            <a:r>
              <a:rPr>
                <a:effectLst/>
              </a:rPr>
              <a:t> </a:t>
            </a:r>
          </a:p>
          <a:p>
            <a:pPr marL="0" algn="l">
              <a:spcBef>
                <a:spcPts val="900"/>
              </a:spcBef>
              <a:buNone/>
            </a:pPr>
            <a:r>
              <a:rPr sz="1425" b="0">
                <a:solidFill>
                  <a:srgbClr val="000000"/>
                </a:solidFill>
                <a:effectLst/>
                <a:latin typeface="Avenir"/>
              </a:rPr>
              <a:t>Structured pairing streamlines communication, enabling quick, understandable, and actionable data flows within the Intention Space Model.</a:t>
            </a:r>
            <a:r>
              <a:rPr>
                <a:effectLst/>
              </a:rPr>
              <a:t> </a:t>
            </a:r>
            <a:endParaRPr lang="en-AU"/>
          </a:p>
        </p:txBody>
      </p:sp>
    </p:spTree>
    <p:extLst>
      <p:ext uri="{BB962C8B-B14F-4D97-AF65-F5344CB8AC3E}">
        <p14:creationId xmlns:p14="http://schemas.microsoft.com/office/powerpoint/2010/main" val="2967501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C0177D9-8AD9-4D43-B432-373096CA07ED}"/>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BE4CD1F7-2A8D-BB1B-2D44-F388A7E3C4C1}"/>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The Three Core Components of a Pulse</a:t>
            </a:r>
            <a:r>
              <a:rPr>
                <a:effectLst/>
              </a:rPr>
              <a:t> </a:t>
            </a:r>
            <a:endParaRPr lang="en-AU"/>
          </a:p>
        </p:txBody>
      </p:sp>
      <p:sp>
        <p:nvSpPr>
          <p:cNvPr id="6" name="Slide Number Placeholder 5">
            <a:extLst>
              <a:ext uri="{FF2B5EF4-FFF2-40B4-BE49-F238E27FC236}">
                <a16:creationId xmlns:a16="http://schemas.microsoft.com/office/drawing/2014/main" id="{E8A2B6C7-7B22-DBC2-FAC0-65E4CFAB102B}"/>
              </a:ext>
            </a:extLst>
          </p:cNvPr>
          <p:cNvSpPr>
            <a:spLocks noGrp="1"/>
          </p:cNvSpPr>
          <p:nvPr>
            <p:ph type="sldNum" sz="quarter" idx="12"/>
          </p:nvPr>
        </p:nvSpPr>
        <p:spPr/>
        <p:txBody>
          <a:bodyPr/>
          <a:lstStyle/>
          <a:p>
            <a:fld id="{AEAA3239-9EA4-4A65-A281-97F994456D9F}" type="slidenum">
              <a:rPr lang="en-US" smtClean="0"/>
              <a:t>6</a:t>
            </a:fld>
            <a:endParaRPr lang="en-US" dirty="0"/>
          </a:p>
        </p:txBody>
      </p:sp>
    </p:spTree>
    <p:extLst>
      <p:ext uri="{BB962C8B-B14F-4D97-AF65-F5344CB8AC3E}">
        <p14:creationId xmlns:p14="http://schemas.microsoft.com/office/powerpoint/2010/main" val="614512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BB3FC8F-C34A-4360-89E5-4F04A397436B}"/>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CDD8FFE8-F470-01E3-7C6C-8F4C7D3AB21A}"/>
              </a:ext>
            </a:extLst>
          </p:cNvPr>
          <p:cNvSpPr>
            <a:spLocks noGrp="1"/>
          </p:cNvSpPr>
          <p:nvPr>
            <p:ph sz="quarter" idx="16"/>
          </p:nvPr>
        </p:nvSpPr>
        <p:spPr>
          <a:xfrm>
            <a:off x="1333500" y="2095500"/>
            <a:ext cx="9525000" cy="1905000"/>
          </a:xfrm>
        </p:spPr>
        <p:txBody>
          <a:bodyPr>
            <a:normAutofit fontScale="77500" lnSpcReduction="20000"/>
          </a:bodyPr>
          <a:lstStyle/>
          <a:p>
            <a:pPr marL="0" indent="0" algn="ctr">
              <a:buNone/>
            </a:pPr>
            <a:r>
              <a:rPr sz="15000" b="1">
                <a:solidFill>
                  <a:srgbClr val="DDA152"/>
                </a:solidFill>
                <a:effectLst/>
                <a:latin typeface="Mongolian Baiti" panose="03000500000000000000" pitchFamily="66" charset="0"/>
              </a:rPr>
              <a:t>1:1</a:t>
            </a:r>
            <a:r>
              <a:rPr>
                <a:effectLst/>
              </a:rPr>
              <a:t> </a:t>
            </a:r>
            <a:endParaRPr lang="en-AU"/>
          </a:p>
        </p:txBody>
      </p:sp>
      <p:sp>
        <p:nvSpPr>
          <p:cNvPr id="6" name="Slide Number Placeholder 5">
            <a:extLst>
              <a:ext uri="{FF2B5EF4-FFF2-40B4-BE49-F238E27FC236}">
                <a16:creationId xmlns:a16="http://schemas.microsoft.com/office/drawing/2014/main" id="{A5D5B7EC-2FD7-1EC5-AC09-5A5466017B15}"/>
              </a:ext>
            </a:extLst>
          </p:cNvPr>
          <p:cNvSpPr>
            <a:spLocks noGrp="1"/>
          </p:cNvSpPr>
          <p:nvPr>
            <p:ph type="sldNum" sz="quarter" idx="12"/>
          </p:nvPr>
        </p:nvSpPr>
        <p:spPr/>
        <p:txBody>
          <a:bodyPr/>
          <a:lstStyle/>
          <a:p>
            <a:fld id="{AEAA3239-9EA4-4A65-A281-97F994456D9F}" type="slidenum">
              <a:rPr lang="en-US" smtClean="0"/>
              <a:t>7</a:t>
            </a:fld>
            <a:endParaRPr lang="en-US" dirty="0"/>
          </a:p>
        </p:txBody>
      </p:sp>
      <p:sp>
        <p:nvSpPr>
          <p:cNvPr id="8" name="TextBox 7">
            <a:extLst>
              <a:ext uri="{FF2B5EF4-FFF2-40B4-BE49-F238E27FC236}">
                <a16:creationId xmlns:a16="http://schemas.microsoft.com/office/drawing/2014/main" id="{62056072-7508-443B-A347-42F87C56EF53}"/>
              </a:ext>
            </a:extLst>
          </p:cNvPr>
          <p:cNvSpPr txBox="1"/>
          <p:nvPr/>
        </p:nvSpPr>
        <p:spPr>
          <a:xfrm>
            <a:off x="1333500" y="4572000"/>
            <a:ext cx="9525000" cy="891480"/>
          </a:xfrm>
          <a:prstGeom prst="rect">
            <a:avLst/>
          </a:prstGeom>
          <a:noFill/>
        </p:spPr>
        <p:txBody>
          <a:bodyPr wrap="square" rtlCol="0">
            <a:normAutofit lnSpcReduction="10000"/>
          </a:bodyPr>
          <a:lstStyle/>
          <a:p>
            <a:pPr marL="0" algn="ctr">
              <a:buNone/>
            </a:pPr>
            <a:r>
              <a:rPr sz="2700" b="0">
                <a:solidFill>
                  <a:srgbClr val="000000"/>
                </a:solidFill>
                <a:effectLst/>
                <a:latin typeface="Avenir"/>
              </a:rPr>
              <a:t>Every prompt serves as a unique key, ensuring precise data retrieval and preventing collisions</a:t>
            </a:r>
            <a:r>
              <a:rPr>
                <a:effectLst/>
              </a:rPr>
              <a:t> </a:t>
            </a:r>
            <a:endParaRPr lang="en-AU"/>
          </a:p>
        </p:txBody>
      </p:sp>
    </p:spTree>
    <p:extLst>
      <p:ext uri="{BB962C8B-B14F-4D97-AF65-F5344CB8AC3E}">
        <p14:creationId xmlns:p14="http://schemas.microsoft.com/office/powerpoint/2010/main" val="1025625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ED52981-110B-4A53-AF77-EB0978AF2EF3}"/>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split-screen composition showing two contrasting visuals: on the left, a single numeric value displayed on a digital device screen (representing a simple response), and on the right, a stylized interface with rows and columns of data, icons, and colored highlights (representing a structured dataset). The scene should convey clarity and modernity, with a premium tech aesthetic. No visible or implied text, letters, or words should appear anywhere in the image">
            <a:extLst>
              <a:ext uri="{FF2B5EF4-FFF2-40B4-BE49-F238E27FC236}">
                <a16:creationId xmlns:a16="http://schemas.microsoft.com/office/drawing/2014/main" id="{2EB0C1FA-BA0D-4488-9470-93E7A3433696}"/>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F379CF46-CEE5-122B-FD64-62294D5248A1}"/>
              </a:ext>
            </a:extLst>
          </p:cNvPr>
          <p:cNvSpPr>
            <a:spLocks noGrp="1"/>
          </p:cNvSpPr>
          <p:nvPr>
            <p:ph type="sldNum" sz="quarter" idx="12"/>
          </p:nvPr>
        </p:nvSpPr>
        <p:spPr/>
        <p:txBody>
          <a:bodyPr/>
          <a:lstStyle/>
          <a:p>
            <a:fld id="{AEAA3239-9EA4-4A65-A281-97F994456D9F}" type="slidenum">
              <a:rPr lang="en-US" smtClean="0"/>
              <a:t>8</a:t>
            </a:fld>
            <a:endParaRPr lang="en-US" dirty="0"/>
          </a:p>
        </p:txBody>
      </p:sp>
      <p:sp>
        <p:nvSpPr>
          <p:cNvPr id="9" name="TextBox 8">
            <a:extLst>
              <a:ext uri="{FF2B5EF4-FFF2-40B4-BE49-F238E27FC236}">
                <a16:creationId xmlns:a16="http://schemas.microsoft.com/office/drawing/2014/main" id="{C290C0D9-6069-4D1A-AB15-3BC6D7FEDED1}"/>
              </a:ext>
            </a:extLst>
          </p:cNvPr>
          <p:cNvSpPr txBox="1"/>
          <p:nvPr/>
        </p:nvSpPr>
        <p:spPr>
          <a:xfrm>
            <a:off x="619125" y="581025"/>
            <a:ext cx="4391025" cy="1005780"/>
          </a:xfrm>
          <a:prstGeom prst="rect">
            <a:avLst/>
          </a:prstGeom>
          <a:noFill/>
        </p:spPr>
        <p:txBody>
          <a:bodyPr wrap="square" rtlCol="0">
            <a:normAutofit fontScale="92500" lnSpcReduction="10000"/>
          </a:bodyPr>
          <a:lstStyle/>
          <a:p>
            <a:pPr marL="0" algn="l">
              <a:buNone/>
            </a:pPr>
            <a:r>
              <a:rPr sz="3600">
                <a:solidFill>
                  <a:srgbClr val="000000"/>
                </a:solidFill>
                <a:effectLst/>
                <a:latin typeface="Mongolian Baiti" panose="03000500000000000000" pitchFamily="66" charset="0"/>
              </a:rPr>
              <a:t>Response: Value or Structured Dataset</a:t>
            </a:r>
            <a:r>
              <a:rPr>
                <a:effectLst/>
              </a:rPr>
              <a:t> </a:t>
            </a:r>
            <a:endParaRPr lang="en-AU"/>
          </a:p>
        </p:txBody>
      </p:sp>
      <p:sp>
        <p:nvSpPr>
          <p:cNvPr id="10" name="TextBox 9">
            <a:extLst>
              <a:ext uri="{FF2B5EF4-FFF2-40B4-BE49-F238E27FC236}">
                <a16:creationId xmlns:a16="http://schemas.microsoft.com/office/drawing/2014/main" id="{8DCA0EB2-2C40-47AA-A1BD-9E5300858336}"/>
              </a:ext>
            </a:extLst>
          </p:cNvPr>
          <p:cNvSpPr txBox="1"/>
          <p:nvPr/>
        </p:nvSpPr>
        <p:spPr>
          <a:xfrm>
            <a:off x="619125" y="1929705"/>
            <a:ext cx="4391025" cy="2895153"/>
          </a:xfrm>
          <a:prstGeom prst="rect">
            <a:avLst/>
          </a:prstGeom>
          <a:noFill/>
        </p:spPr>
        <p:txBody>
          <a:bodyPr wrap="square" rtlCol="0">
            <a:normAutofit lnSpcReduction="10000"/>
          </a:bodyPr>
          <a:lstStyle/>
          <a:p>
            <a:pPr marL="0" algn="l">
              <a:buNone/>
            </a:pPr>
            <a:r>
              <a:rPr sz="1800" b="1">
                <a:solidFill>
                  <a:srgbClr val="000000"/>
                </a:solidFill>
                <a:effectLst/>
                <a:latin typeface="Avenir"/>
              </a:rPr>
              <a:t>Simple Value Response</a:t>
            </a:r>
            <a:r>
              <a:rPr>
                <a:effectLst/>
              </a:rPr>
              <a:t> </a:t>
            </a:r>
          </a:p>
          <a:p>
            <a:pPr marL="0" algn="l">
              <a:spcBef>
                <a:spcPts val="750"/>
              </a:spcBef>
              <a:buNone/>
            </a:pPr>
            <a:r>
              <a:rPr sz="1425" b="0">
                <a:solidFill>
                  <a:srgbClr val="000000"/>
                </a:solidFill>
                <a:effectLst/>
                <a:latin typeface="Avenir"/>
              </a:rPr>
              <a:t>Returns a single item such as a number or string for lightweight needs.</a:t>
            </a:r>
            <a:r>
              <a:rPr>
                <a:effectLst/>
              </a:rPr>
              <a:t> </a:t>
            </a:r>
          </a:p>
          <a:p>
            <a:pPr marL="0" algn="l">
              <a:spcBef>
                <a:spcPts val="1050"/>
              </a:spcBef>
              <a:buNone/>
            </a:pPr>
            <a:r>
              <a:rPr sz="1800" b="1">
                <a:solidFill>
                  <a:srgbClr val="000000"/>
                </a:solidFill>
                <a:effectLst/>
                <a:latin typeface="Avenir"/>
              </a:rPr>
              <a:t>Structured Dataset Response</a:t>
            </a:r>
            <a:r>
              <a:rPr>
                <a:effectLst/>
              </a:rPr>
              <a:t> </a:t>
            </a:r>
          </a:p>
          <a:p>
            <a:pPr marL="0" algn="l">
              <a:spcBef>
                <a:spcPts val="750"/>
              </a:spcBef>
              <a:buNone/>
            </a:pPr>
            <a:r>
              <a:rPr sz="1425" b="0">
                <a:solidFill>
                  <a:srgbClr val="000000"/>
                </a:solidFill>
                <a:effectLst/>
                <a:latin typeface="Avenir"/>
              </a:rPr>
              <a:t>Provides arrays or records with fields for richer semantics and processing.</a:t>
            </a:r>
            <a:r>
              <a:rPr>
                <a:effectLst/>
              </a:rPr>
              <a:t> </a:t>
            </a:r>
          </a:p>
          <a:p>
            <a:pPr marL="0" algn="l">
              <a:spcBef>
                <a:spcPts val="1050"/>
              </a:spcBef>
              <a:buNone/>
            </a:pPr>
            <a:r>
              <a:rPr sz="1800" b="1">
                <a:solidFill>
                  <a:srgbClr val="000000"/>
                </a:solidFill>
                <a:effectLst/>
                <a:latin typeface="Avenir"/>
              </a:rPr>
              <a:t>Use Cases</a:t>
            </a:r>
            <a:r>
              <a:rPr>
                <a:effectLst/>
              </a:rPr>
              <a:t> </a:t>
            </a:r>
          </a:p>
          <a:p>
            <a:pPr marL="0" algn="l">
              <a:spcBef>
                <a:spcPts val="750"/>
              </a:spcBef>
              <a:buNone/>
            </a:pPr>
            <a:r>
              <a:rPr sz="1425" b="0">
                <a:solidFill>
                  <a:srgbClr val="000000"/>
                </a:solidFill>
                <a:effectLst/>
                <a:latin typeface="Avenir"/>
              </a:rPr>
              <a:t>Simple values for quick checks; datasets for analytics, UI rendering, and reasoning.</a:t>
            </a:r>
            <a:r>
              <a:rPr>
                <a:effectLst/>
              </a:rPr>
              <a:t> </a:t>
            </a:r>
            <a:endParaRPr lang="en-AU"/>
          </a:p>
        </p:txBody>
      </p:sp>
    </p:spTree>
    <p:extLst>
      <p:ext uri="{BB962C8B-B14F-4D97-AF65-F5344CB8AC3E}">
        <p14:creationId xmlns:p14="http://schemas.microsoft.com/office/powerpoint/2010/main" val="582430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BFAFB38-F233-4594-A5CA-E64CA564C8F9}"/>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a:extLst>
              <a:ext uri="{FF2B5EF4-FFF2-40B4-BE49-F238E27FC236}">
                <a16:creationId xmlns:a16="http://schemas.microsoft.com/office/drawing/2014/main" id="{83247699-A384-4CC8-A248-DFEC86F36B39}"/>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57250" y="2381250"/>
            <a:ext cx="666750" cy="666750"/>
          </a:xfrm>
          <a:prstGeom prst="rect">
            <a:avLst/>
          </a:prstGeom>
        </p:spPr>
      </p:pic>
      <p:sp>
        <p:nvSpPr>
          <p:cNvPr id="6" name="Slide Number Placeholder 5">
            <a:extLst>
              <a:ext uri="{FF2B5EF4-FFF2-40B4-BE49-F238E27FC236}">
                <a16:creationId xmlns:a16="http://schemas.microsoft.com/office/drawing/2014/main" id="{000665E4-4FAB-A9D5-25BF-E7317C41CD65}"/>
              </a:ext>
            </a:extLst>
          </p:cNvPr>
          <p:cNvSpPr>
            <a:spLocks noGrp="1"/>
          </p:cNvSpPr>
          <p:nvPr>
            <p:ph type="sldNum" sz="quarter" idx="12"/>
          </p:nvPr>
        </p:nvSpPr>
        <p:spPr/>
        <p:txBody>
          <a:bodyPr/>
          <a:lstStyle/>
          <a:p>
            <a:fld id="{AEAA3239-9EA4-4A65-A281-97F994456D9F}" type="slidenum">
              <a:rPr lang="en-US" smtClean="0"/>
              <a:t>9</a:t>
            </a:fld>
            <a:endParaRPr lang="en-US" dirty="0"/>
          </a:p>
        </p:txBody>
      </p:sp>
      <p:pic>
        <p:nvPicPr>
          <p:cNvPr id="9" name="Graphic 8" descr="vector illustration icon of a green checkmark, representing confirmation or positive assertion, with a transparent background">
            <a:extLst>
              <a:ext uri="{FF2B5EF4-FFF2-40B4-BE49-F238E27FC236}">
                <a16:creationId xmlns:a16="http://schemas.microsoft.com/office/drawing/2014/main" id="{91A7EDBE-C59E-405A-8F9B-B057A21E57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0600" y="2514600"/>
            <a:ext cx="400050" cy="400050"/>
          </a:xfrm>
          <a:prstGeom prst="rect">
            <a:avLst/>
          </a:prstGeom>
        </p:spPr>
      </p:pic>
      <p:pic>
        <p:nvPicPr>
          <p:cNvPr id="10" name="Graphic 9">
            <a:extLst>
              <a:ext uri="{FF2B5EF4-FFF2-40B4-BE49-F238E27FC236}">
                <a16:creationId xmlns:a16="http://schemas.microsoft.com/office/drawing/2014/main" id="{BD4010D8-E95F-4C60-8909-E40A0991D9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43650" y="2381250"/>
            <a:ext cx="666750" cy="666750"/>
          </a:xfrm>
          <a:prstGeom prst="rect">
            <a:avLst/>
          </a:prstGeom>
        </p:spPr>
      </p:pic>
      <p:pic>
        <p:nvPicPr>
          <p:cNvPr id="11" name="Graphic 10" descr="vector illustration icon of a red cross or X, representing negation or negative assertion, with a transparent background">
            <a:extLst>
              <a:ext uri="{FF2B5EF4-FFF2-40B4-BE49-F238E27FC236}">
                <a16:creationId xmlns:a16="http://schemas.microsoft.com/office/drawing/2014/main" id="{BFF2F8F9-AA5C-417C-80F8-5A128C31CF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514600"/>
            <a:ext cx="400050" cy="400050"/>
          </a:xfrm>
          <a:prstGeom prst="rect">
            <a:avLst/>
          </a:prstGeom>
        </p:spPr>
      </p:pic>
      <p:pic>
        <p:nvPicPr>
          <p:cNvPr id="12" name="Graphic 11">
            <a:extLst>
              <a:ext uri="{FF2B5EF4-FFF2-40B4-BE49-F238E27FC236}">
                <a16:creationId xmlns:a16="http://schemas.microsoft.com/office/drawing/2014/main" id="{08D2CF66-808E-4218-9841-E35C578834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7250" y="4286250"/>
            <a:ext cx="666750" cy="666750"/>
          </a:xfrm>
          <a:prstGeom prst="rect">
            <a:avLst/>
          </a:prstGeom>
        </p:spPr>
      </p:pic>
      <p:pic>
        <p:nvPicPr>
          <p:cNvPr id="13" name="Graphic 12" descr="vector illustration icon of a gray question mark, representing uncertainty or unknown status, with a transparent background">
            <a:extLst>
              <a:ext uri="{FF2B5EF4-FFF2-40B4-BE49-F238E27FC236}">
                <a16:creationId xmlns:a16="http://schemas.microsoft.com/office/drawing/2014/main" id="{B7C58AFF-1BA1-4FC5-A985-FF637CEAFC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0600" y="4419600"/>
            <a:ext cx="400050" cy="400050"/>
          </a:xfrm>
          <a:prstGeom prst="rect">
            <a:avLst/>
          </a:prstGeom>
        </p:spPr>
      </p:pic>
      <p:pic>
        <p:nvPicPr>
          <p:cNvPr id="14" name="Graphic 13">
            <a:extLst>
              <a:ext uri="{FF2B5EF4-FFF2-40B4-BE49-F238E27FC236}">
                <a16:creationId xmlns:a16="http://schemas.microsoft.com/office/drawing/2014/main" id="{E01A6C51-7F0F-40EA-964C-BA7BF52F40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43650" y="4286250"/>
            <a:ext cx="666750" cy="666750"/>
          </a:xfrm>
          <a:prstGeom prst="rect">
            <a:avLst/>
          </a:prstGeom>
        </p:spPr>
      </p:pic>
      <p:pic>
        <p:nvPicPr>
          <p:cNvPr id="15" name="Graphic 14" descr="vector illustration icon of interconnected gears, representing robust decision-making and workflow processes, with a transparent background">
            <a:extLst>
              <a:ext uri="{FF2B5EF4-FFF2-40B4-BE49-F238E27FC236}">
                <a16:creationId xmlns:a16="http://schemas.microsoft.com/office/drawing/2014/main" id="{D0A9D7E0-1F16-4B6B-A82A-D9A79DF332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419600"/>
            <a:ext cx="400050" cy="400050"/>
          </a:xfrm>
          <a:prstGeom prst="rect">
            <a:avLst/>
          </a:prstGeom>
        </p:spPr>
      </p:pic>
      <p:sp>
        <p:nvSpPr>
          <p:cNvPr id="16" name="TextBox 15">
            <a:extLst>
              <a:ext uri="{FF2B5EF4-FFF2-40B4-BE49-F238E27FC236}">
                <a16:creationId xmlns:a16="http://schemas.microsoft.com/office/drawing/2014/main" id="{D8A80DFE-EA8A-4474-B509-44F68891BE59}"/>
              </a:ext>
            </a:extLst>
          </p:cNvPr>
          <p:cNvSpPr txBox="1"/>
          <p:nvPr/>
        </p:nvSpPr>
        <p:spPr>
          <a:xfrm>
            <a:off x="619125" y="1038225"/>
            <a:ext cx="10972800" cy="502890"/>
          </a:xfrm>
          <a:prstGeom prst="rect">
            <a:avLst/>
          </a:prstGeom>
          <a:noFill/>
        </p:spPr>
        <p:txBody>
          <a:bodyPr wrap="square" rtlCol="0">
            <a:normAutofit fontScale="92500" lnSpcReduction="20000"/>
          </a:bodyPr>
          <a:lstStyle/>
          <a:p>
            <a:pPr marL="0" algn="l">
              <a:buNone/>
            </a:pPr>
            <a:r>
              <a:rPr sz="3600" b="0">
                <a:solidFill>
                  <a:srgbClr val="000000"/>
                </a:solidFill>
                <a:effectLst/>
                <a:latin typeface="Mongolian Baiti" panose="03000500000000000000" pitchFamily="66" charset="0"/>
              </a:rPr>
              <a:t>Trivalence: Usage Flag Meanings (Y, N, UN)</a:t>
            </a:r>
            <a:r>
              <a:rPr>
                <a:effectLst/>
              </a:rPr>
              <a:t> </a:t>
            </a:r>
            <a:endParaRPr lang="en-AU"/>
          </a:p>
        </p:txBody>
      </p:sp>
      <p:sp>
        <p:nvSpPr>
          <p:cNvPr id="17" name="TextBox 16">
            <a:extLst>
              <a:ext uri="{FF2B5EF4-FFF2-40B4-BE49-F238E27FC236}">
                <a16:creationId xmlns:a16="http://schemas.microsoft.com/office/drawing/2014/main" id="{96166B4C-EEA2-47E0-80B9-879D1DD66661}"/>
              </a:ext>
            </a:extLst>
          </p:cNvPr>
          <p:cNvSpPr txBox="1"/>
          <p:nvPr/>
        </p:nvSpPr>
        <p:spPr>
          <a:xfrm>
            <a:off x="1752600" y="2381250"/>
            <a:ext cx="3810000" cy="1620738"/>
          </a:xfrm>
          <a:prstGeom prst="rect">
            <a:avLst/>
          </a:prstGeom>
          <a:noFill/>
        </p:spPr>
        <p:txBody>
          <a:bodyPr wrap="square" rtlCol="0">
            <a:normAutofit/>
          </a:bodyPr>
          <a:lstStyle/>
          <a:p>
            <a:pPr marL="0" algn="l">
              <a:buNone/>
            </a:pPr>
            <a:r>
              <a:rPr sz="1575" b="1">
                <a:solidFill>
                  <a:srgbClr val="000000"/>
                </a:solidFill>
                <a:effectLst/>
                <a:latin typeface="Mongolian Baiti" panose="03000500000000000000" pitchFamily="66" charset="0"/>
              </a:rPr>
              <a:t>Yes (Y)</a:t>
            </a:r>
            <a:r>
              <a:rPr>
                <a:effectLst/>
              </a:rPr>
              <a:t> </a:t>
            </a:r>
          </a:p>
          <a:p>
            <a:pPr marL="0" algn="l">
              <a:spcBef>
                <a:spcPts val="900"/>
              </a:spcBef>
              <a:buNone/>
            </a:pPr>
            <a:r>
              <a:rPr sz="1425" b="0">
                <a:solidFill>
                  <a:srgbClr val="000000"/>
                </a:solidFill>
                <a:effectLst/>
                <a:latin typeface="Avenir"/>
              </a:rPr>
              <a:t>Indicates confirmed presence or positive assertion. The data is explicitly marked as true or active, supporting clear decision-making and downstream actions.</a:t>
            </a:r>
            <a:r>
              <a:rPr>
                <a:effectLst/>
              </a:rPr>
              <a:t> </a:t>
            </a:r>
            <a:endParaRPr lang="en-AU"/>
          </a:p>
        </p:txBody>
      </p:sp>
      <p:sp>
        <p:nvSpPr>
          <p:cNvPr id="18" name="TextBox 17">
            <a:extLst>
              <a:ext uri="{FF2B5EF4-FFF2-40B4-BE49-F238E27FC236}">
                <a16:creationId xmlns:a16="http://schemas.microsoft.com/office/drawing/2014/main" id="{4C5AED64-B92A-4F61-B103-466BBE1E42EE}"/>
              </a:ext>
            </a:extLst>
          </p:cNvPr>
          <p:cNvSpPr txBox="1"/>
          <p:nvPr/>
        </p:nvSpPr>
        <p:spPr>
          <a:xfrm>
            <a:off x="7239000" y="2381250"/>
            <a:ext cx="3810000" cy="1367432"/>
          </a:xfrm>
          <a:prstGeom prst="rect">
            <a:avLst/>
          </a:prstGeom>
          <a:noFill/>
        </p:spPr>
        <p:txBody>
          <a:bodyPr wrap="square" rtlCol="0">
            <a:normAutofit lnSpcReduction="10000"/>
          </a:bodyPr>
          <a:lstStyle/>
          <a:p>
            <a:pPr marL="0" algn="l">
              <a:buNone/>
            </a:pPr>
            <a:r>
              <a:rPr sz="1575" b="1">
                <a:solidFill>
                  <a:srgbClr val="000000"/>
                </a:solidFill>
                <a:effectLst/>
                <a:latin typeface="Mongolian Baiti" panose="03000500000000000000" pitchFamily="66" charset="0"/>
              </a:rPr>
              <a:t>No (N)</a:t>
            </a:r>
            <a:r>
              <a:rPr>
                <a:effectLst/>
              </a:rPr>
              <a:t> </a:t>
            </a:r>
          </a:p>
          <a:p>
            <a:pPr marL="0" algn="l">
              <a:spcBef>
                <a:spcPts val="900"/>
              </a:spcBef>
              <a:buNone/>
            </a:pPr>
            <a:r>
              <a:rPr sz="1425" b="0">
                <a:solidFill>
                  <a:srgbClr val="000000"/>
                </a:solidFill>
                <a:effectLst/>
                <a:latin typeface="Avenir"/>
              </a:rPr>
              <a:t>Represents confirmed absence or negative assertion. The data is explicitly marked as false or inactive, preventing unintended actions or assumptions.</a:t>
            </a:r>
            <a:r>
              <a:rPr>
                <a:effectLst/>
              </a:rPr>
              <a:t> </a:t>
            </a:r>
            <a:endParaRPr lang="en-AU"/>
          </a:p>
        </p:txBody>
      </p:sp>
      <p:sp>
        <p:nvSpPr>
          <p:cNvPr id="19" name="TextBox 18">
            <a:extLst>
              <a:ext uri="{FF2B5EF4-FFF2-40B4-BE49-F238E27FC236}">
                <a16:creationId xmlns:a16="http://schemas.microsoft.com/office/drawing/2014/main" id="{2519C919-158D-4548-BAEB-7A88AA92560B}"/>
              </a:ext>
            </a:extLst>
          </p:cNvPr>
          <p:cNvSpPr txBox="1"/>
          <p:nvPr/>
        </p:nvSpPr>
        <p:spPr>
          <a:xfrm>
            <a:off x="1752600" y="4286250"/>
            <a:ext cx="3810000" cy="1367432"/>
          </a:xfrm>
          <a:prstGeom prst="rect">
            <a:avLst/>
          </a:prstGeom>
          <a:noFill/>
        </p:spPr>
        <p:txBody>
          <a:bodyPr wrap="square" rtlCol="0">
            <a:normAutofit lnSpcReduction="10000"/>
          </a:bodyPr>
          <a:lstStyle/>
          <a:p>
            <a:pPr marL="0" algn="l">
              <a:buNone/>
            </a:pPr>
            <a:r>
              <a:rPr sz="1575" b="1">
                <a:solidFill>
                  <a:srgbClr val="000000"/>
                </a:solidFill>
                <a:effectLst/>
                <a:latin typeface="Mongolian Baiti" panose="03000500000000000000" pitchFamily="66" charset="0"/>
              </a:rPr>
              <a:t>Unknown (UN)</a:t>
            </a:r>
            <a:r>
              <a:rPr>
                <a:effectLst/>
              </a:rPr>
              <a:t> </a:t>
            </a:r>
          </a:p>
          <a:p>
            <a:pPr marL="0" algn="l">
              <a:spcBef>
                <a:spcPts val="900"/>
              </a:spcBef>
              <a:buNone/>
            </a:pPr>
            <a:r>
              <a:rPr sz="1425" b="0">
                <a:solidFill>
                  <a:srgbClr val="000000"/>
                </a:solidFill>
                <a:effectLst/>
                <a:latin typeface="Avenir"/>
              </a:rPr>
              <a:t>Signifies indeterminate, missing, or ambiguous status. The system cannot confirm or deny the data, prompting caution or fallback logic in workflows.</a:t>
            </a:r>
            <a:r>
              <a:rPr>
                <a:effectLst/>
              </a:rPr>
              <a:t> </a:t>
            </a:r>
            <a:endParaRPr lang="en-AU"/>
          </a:p>
        </p:txBody>
      </p:sp>
      <p:sp>
        <p:nvSpPr>
          <p:cNvPr id="20" name="TextBox 19">
            <a:extLst>
              <a:ext uri="{FF2B5EF4-FFF2-40B4-BE49-F238E27FC236}">
                <a16:creationId xmlns:a16="http://schemas.microsoft.com/office/drawing/2014/main" id="{4D2F6EC9-9AB1-4DB6-BDD0-70E9F884AF3A}"/>
              </a:ext>
            </a:extLst>
          </p:cNvPr>
          <p:cNvSpPr txBox="1"/>
          <p:nvPr/>
        </p:nvSpPr>
        <p:spPr>
          <a:xfrm>
            <a:off x="7239000" y="4286250"/>
            <a:ext cx="3810000" cy="1367432"/>
          </a:xfrm>
          <a:prstGeom prst="rect">
            <a:avLst/>
          </a:prstGeom>
          <a:noFill/>
        </p:spPr>
        <p:txBody>
          <a:bodyPr wrap="square" rtlCol="0">
            <a:normAutofit lnSpcReduction="10000"/>
          </a:bodyPr>
          <a:lstStyle/>
          <a:p>
            <a:pPr marL="0" algn="l">
              <a:buNone/>
            </a:pPr>
            <a:r>
              <a:rPr sz="1575" b="1" dirty="0">
                <a:solidFill>
                  <a:srgbClr val="000000"/>
                </a:solidFill>
                <a:effectLst/>
                <a:latin typeface="Mongolian Baiti" panose="03000500000000000000" pitchFamily="66" charset="0"/>
              </a:rPr>
              <a:t>Implications</a:t>
            </a:r>
            <a:r>
              <a:rPr dirty="0">
                <a:effectLst/>
              </a:rPr>
              <a:t> </a:t>
            </a:r>
          </a:p>
          <a:p>
            <a:pPr marL="0" algn="l">
              <a:spcBef>
                <a:spcPts val="900"/>
              </a:spcBef>
              <a:buNone/>
            </a:pPr>
            <a:r>
              <a:rPr sz="1425" b="0" dirty="0">
                <a:solidFill>
                  <a:srgbClr val="000000"/>
                </a:solidFill>
                <a:effectLst/>
                <a:latin typeface="Avenir"/>
              </a:rPr>
              <a:t>Trivalence enables nuanced data handling, supports robust workflows, and </a:t>
            </a:r>
            <a:r>
              <a:rPr lang="en-AU" sz="1425" b="0" dirty="0">
                <a:solidFill>
                  <a:srgbClr val="000000"/>
                </a:solidFill>
                <a:effectLst/>
                <a:latin typeface="Avenir"/>
              </a:rPr>
              <a:t>deterministic outcome </a:t>
            </a:r>
            <a:r>
              <a:rPr sz="1425" b="0" dirty="0">
                <a:solidFill>
                  <a:srgbClr val="000000"/>
                </a:solidFill>
                <a:effectLst/>
                <a:latin typeface="Avenir"/>
              </a:rPr>
              <a:t>in cases of incomplete or conflicting information.</a:t>
            </a:r>
            <a:r>
              <a:rPr dirty="0">
                <a:effectLst/>
              </a:rPr>
              <a:t> </a:t>
            </a:r>
            <a:endParaRPr lang="en-AU" dirty="0"/>
          </a:p>
        </p:txBody>
      </p:sp>
    </p:spTree>
    <p:extLst>
      <p:ext uri="{BB962C8B-B14F-4D97-AF65-F5344CB8AC3E}">
        <p14:creationId xmlns:p14="http://schemas.microsoft.com/office/powerpoint/2010/main" val="3395380139"/>
      </p:ext>
    </p:extLst>
  </p:cSld>
  <p:clrMapOvr>
    <a:masterClrMapping/>
  </p:clrMapOvr>
</p:sld>
</file>

<file path=ppt/theme/theme1.xml><?xml version="1.0" encoding="utf-8"?>
<a:theme xmlns:a="http://schemas.openxmlformats.org/drawingml/2006/main" name="Quick study">
  <a:themeElements>
    <a:clrScheme name="Custom 2">
      <a:dk1>
        <a:srgbClr val="000000"/>
      </a:dk1>
      <a:lt1>
        <a:srgbClr val="FFFFFF"/>
      </a:lt1>
      <a:dk2>
        <a:srgbClr val="6B6969"/>
      </a:dk2>
      <a:lt2>
        <a:srgbClr val="FFFEFA"/>
      </a:lt2>
      <a:accent1>
        <a:srgbClr val="DDA151"/>
      </a:accent1>
      <a:accent2>
        <a:srgbClr val="FFD33F"/>
      </a:accent2>
      <a:accent3>
        <a:srgbClr val="E0D9BE"/>
      </a:accent3>
      <a:accent4>
        <a:srgbClr val="0FAE60"/>
      </a:accent4>
      <a:accent5>
        <a:srgbClr val="2B8AD4"/>
      </a:accent5>
      <a:accent6>
        <a:srgbClr val="E1612E"/>
      </a:accent6>
      <a:hlink>
        <a:srgbClr val="467886"/>
      </a:hlink>
      <a:folHlink>
        <a:srgbClr val="96607D"/>
      </a:folHlink>
    </a:clrScheme>
    <a:fontScheme name="Quick study">
      <a:majorFont>
        <a:latin typeface="Mongolian Bait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ick Study_win32_SD_V4" id="{62319037-9F07-4567-B4F2-AF117ABC5CCB}" vid="{0BC39864-9F70-40C9-9CA9-1A6913D50B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TotalTime>
  <Words>2336</Words>
  <Application>Microsoft Office PowerPoint</Application>
  <PresentationFormat>Widescreen</PresentationFormat>
  <Paragraphs>199</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Arial</vt:lpstr>
      <vt:lpstr>Avenir</vt:lpstr>
      <vt:lpstr>Avenir Next LT Pro</vt:lpstr>
      <vt:lpstr>Mongolian Baiti</vt:lpstr>
      <vt:lpstr>Quick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Pronab Pal</dc:creator>
  <cp:lastModifiedBy>Pronab Pal</cp:lastModifiedBy>
  <cp:revision>2</cp:revision>
  <dcterms:created xsi:type="dcterms:W3CDTF">2025-12-23T04:01:05Z</dcterms:created>
  <dcterms:modified xsi:type="dcterms:W3CDTF">2025-12-23T04:50:40Z</dcterms:modified>
</cp:coreProperties>
</file>